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8" r:id="rId3"/>
    <p:sldId id="397" r:id="rId4"/>
    <p:sldId id="507" r:id="rId5"/>
    <p:sldId id="508" r:id="rId6"/>
    <p:sldId id="506" r:id="rId7"/>
    <p:sldId id="487" r:id="rId8"/>
    <p:sldId id="503" r:id="rId9"/>
    <p:sldId id="498" r:id="rId10"/>
    <p:sldId id="512" r:id="rId11"/>
    <p:sldId id="514" r:id="rId12"/>
    <p:sldId id="515" r:id="rId13"/>
    <p:sldId id="491" r:id="rId14"/>
    <p:sldId id="481" r:id="rId15"/>
    <p:sldId id="492" r:id="rId16"/>
    <p:sldId id="502" r:id="rId17"/>
    <p:sldId id="496" r:id="rId18"/>
    <p:sldId id="494" r:id="rId19"/>
    <p:sldId id="483" r:id="rId20"/>
    <p:sldId id="490" r:id="rId21"/>
    <p:sldId id="513" r:id="rId22"/>
    <p:sldId id="516" r:id="rId23"/>
    <p:sldId id="48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268" autoAdjust="0"/>
  </p:normalViewPr>
  <p:slideViewPr>
    <p:cSldViewPr snapToGrid="0">
      <p:cViewPr varScale="1">
        <p:scale>
          <a:sx n="107" d="100"/>
          <a:sy n="107" d="100"/>
        </p:scale>
        <p:origin x="7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C80F10-8F19-40E6-8551-861995A898EF}" type="datetimeFigureOut">
              <a:rPr lang="en-US" smtClean="0"/>
              <a:t>5/29/2018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14EFF5-A0EE-4A41-9F90-B9BD1BA6705F}" type="slidenum">
              <a:rPr lang="en-US" smtClean="0"/>
              <a:t>‹#›</a:t>
            </a:fld>
            <a:endParaRPr lang="en-US"/>
          </a:p>
        </p:txBody>
      </p:sp>
    </p:spTree>
    <p:extLst>
      <p:ext uri="{BB962C8B-B14F-4D97-AF65-F5344CB8AC3E}">
        <p14:creationId xmlns:p14="http://schemas.microsoft.com/office/powerpoint/2010/main" val="33492549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14EFF5-A0EE-4A41-9F90-B9BD1BA6705F}" type="slidenum">
              <a:rPr lang="en-US" smtClean="0"/>
              <a:t>1</a:t>
            </a:fld>
            <a:endParaRPr lang="en-US"/>
          </a:p>
        </p:txBody>
      </p:sp>
    </p:spTree>
    <p:extLst>
      <p:ext uri="{BB962C8B-B14F-4D97-AF65-F5344CB8AC3E}">
        <p14:creationId xmlns:p14="http://schemas.microsoft.com/office/powerpoint/2010/main" val="4086739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have an overview of the proposed integral regression, detection and regression baselines. We can see that the integral regression shares the merits of both heatmap representation and joint regression approaches. It has the underlying heatmap representation compared to the regression baseline, it also firstly divides the problem into local image patch classification problems and makes the CNN easy to train. It also has a learnable joint location prediction component compared to detection based methods so that it has end-to-end learning and continuous output. It is simpl</a:t>
            </a:r>
            <a:r>
              <a:rPr lang="en-US" altLang="zh-CN" dirty="0"/>
              <a:t>e, fast, introducing no extra parameters. It is compatible with any heatmap based methods. Most importantly, it is very effective that can greatly improve the heatmap based methods. We will give comprehensive experimental proofs in the following experiment part.</a:t>
            </a:r>
            <a:endParaRPr lang="en-US" dirty="0"/>
          </a:p>
        </p:txBody>
      </p:sp>
      <p:sp>
        <p:nvSpPr>
          <p:cNvPr id="4" name="Slide Number Placeholder 3"/>
          <p:cNvSpPr>
            <a:spLocks noGrp="1"/>
          </p:cNvSpPr>
          <p:nvPr>
            <p:ph type="sldNum" sz="quarter" idx="10"/>
          </p:nvPr>
        </p:nvSpPr>
        <p:spPr/>
        <p:txBody>
          <a:bodyPr/>
          <a:lstStyle/>
          <a:p>
            <a:fld id="{CC14EFF5-A0EE-4A41-9F90-B9BD1BA6705F}" type="slidenum">
              <a:rPr lang="en-US" smtClean="0"/>
              <a:t>10</a:t>
            </a:fld>
            <a:endParaRPr lang="en-US"/>
          </a:p>
        </p:txBody>
      </p:sp>
    </p:spTree>
    <p:extLst>
      <p:ext uri="{BB962C8B-B14F-4D97-AF65-F5344CB8AC3E}">
        <p14:creationId xmlns:p14="http://schemas.microsoft.com/office/powerpoint/2010/main" val="7251826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the integral regression is parameter free and only transforms the pose representation from a heat map to a joint, it does not affect other algorithm design choices and can be combined with any of them, including different tasks, heat map and joint losses, network architectures, image and heat map resolutions. We conduct comprehensive experiments to investigate the performance of integral regression under all such settings and find consistent improvement. Such results verify that the effectiveness of integral representation.</a:t>
            </a:r>
          </a:p>
        </p:txBody>
      </p:sp>
      <p:sp>
        <p:nvSpPr>
          <p:cNvPr id="4" name="Slide Number Placeholder 3"/>
          <p:cNvSpPr>
            <a:spLocks noGrp="1"/>
          </p:cNvSpPr>
          <p:nvPr>
            <p:ph type="sldNum" sz="quarter" idx="10"/>
          </p:nvPr>
        </p:nvSpPr>
        <p:spPr/>
        <p:txBody>
          <a:bodyPr/>
          <a:lstStyle/>
          <a:p>
            <a:fld id="{CC14EFF5-A0EE-4A41-9F90-B9BD1BA6705F}" type="slidenum">
              <a:rPr lang="en-US" smtClean="0"/>
              <a:t>13</a:t>
            </a:fld>
            <a:endParaRPr lang="en-US"/>
          </a:p>
        </p:txBody>
      </p:sp>
    </p:spTree>
    <p:extLst>
      <p:ext uri="{BB962C8B-B14F-4D97-AF65-F5344CB8AC3E}">
        <p14:creationId xmlns:p14="http://schemas.microsoft.com/office/powerpoint/2010/main" val="22295232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first evaluate this work on the 3D human pose estimation problem on the Human 3.6M dataset. This dataset is published at 2014. It has 3.6 million images labeled with 3D joint ground truth which is the currently largest 3D pose estimation benchmark. The ground truth is labeled by motion capture sensors. It has 7 subjects, 15 actions and 4 camera views.</a:t>
            </a:r>
          </a:p>
        </p:txBody>
      </p:sp>
      <p:sp>
        <p:nvSpPr>
          <p:cNvPr id="4" name="Slide Number Placeholder 3"/>
          <p:cNvSpPr>
            <a:spLocks noGrp="1"/>
          </p:cNvSpPr>
          <p:nvPr>
            <p:ph type="sldNum" sz="quarter" idx="10"/>
          </p:nvPr>
        </p:nvSpPr>
        <p:spPr/>
        <p:txBody>
          <a:bodyPr/>
          <a:lstStyle/>
          <a:p>
            <a:fld id="{3923D23D-3944-44F0-A25C-1127C71EF4CC}" type="slidenum">
              <a:rPr lang="en-US" smtClean="0"/>
              <a:t>14</a:t>
            </a:fld>
            <a:endParaRPr lang="en-US"/>
          </a:p>
        </p:txBody>
      </p:sp>
    </p:spTree>
    <p:extLst>
      <p:ext uri="{BB962C8B-B14F-4D97-AF65-F5344CB8AC3E}">
        <p14:creationId xmlns:p14="http://schemas.microsoft.com/office/powerpoint/2010/main" val="3884958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Recently, Sun et al. [7] introduce a simple yet effective way to mix 2D and 3D data for 3D human pose estimation and show tremendous improvement. The key is to separate the 2D part (</a:t>
            </a:r>
            <a:r>
              <a:rPr lang="en-US" dirty="0" err="1"/>
              <a:t>xy</a:t>
            </a:r>
            <a:r>
              <a:rPr lang="en-US" dirty="0"/>
              <a:t>) of the joint prediction </a:t>
            </a:r>
            <a:r>
              <a:rPr lang="en-US" dirty="0" err="1"/>
              <a:t>Jk</a:t>
            </a:r>
            <a:r>
              <a:rPr lang="en-US" dirty="0"/>
              <a:t> from the depth part (z) so that the </a:t>
            </a:r>
            <a:r>
              <a:rPr lang="en-US" dirty="0" err="1"/>
              <a:t>xy</a:t>
            </a:r>
            <a:r>
              <a:rPr lang="en-US" dirty="0"/>
              <a:t> part can be supervised by the abundant 2D data. Integral regression can naturally adopt this mixed training technique, thanks to the differentiability of integral operation. We also obtain enormous improvement from this technique in our experiments and this improvement is feasible due to the integral formulation.</a:t>
            </a:r>
          </a:p>
        </p:txBody>
      </p:sp>
      <p:sp>
        <p:nvSpPr>
          <p:cNvPr id="4" name="Slide Number Placeholder 3"/>
          <p:cNvSpPr>
            <a:spLocks noGrp="1"/>
          </p:cNvSpPr>
          <p:nvPr>
            <p:ph type="sldNum" sz="quarter" idx="10"/>
          </p:nvPr>
        </p:nvSpPr>
        <p:spPr/>
        <p:txBody>
          <a:bodyPr/>
          <a:lstStyle/>
          <a:p>
            <a:fld id="{CC14EFF5-A0EE-4A41-9F90-B9BD1BA6705F}" type="slidenum">
              <a:rPr lang="en-US" smtClean="0"/>
              <a:t>15</a:t>
            </a:fld>
            <a:endParaRPr lang="en-US"/>
          </a:p>
        </p:txBody>
      </p:sp>
    </p:spTree>
    <p:extLst>
      <p:ext uri="{BB962C8B-B14F-4D97-AF65-F5344CB8AC3E}">
        <p14:creationId xmlns:p14="http://schemas.microsoft.com/office/powerpoint/2010/main" val="2404351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14EFF5-A0EE-4A41-9F90-B9BD1BA6705F}" type="slidenum">
              <a:rPr lang="en-US" smtClean="0"/>
              <a:t>16</a:t>
            </a:fld>
            <a:endParaRPr lang="en-US"/>
          </a:p>
        </p:txBody>
      </p:sp>
    </p:spTree>
    <p:extLst>
      <p:ext uri="{BB962C8B-B14F-4D97-AF65-F5344CB8AC3E}">
        <p14:creationId xmlns:p14="http://schemas.microsoft.com/office/powerpoint/2010/main" val="23198757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want to show that our method is complementary to other important network architecture like the multi-stage Hourglass. Hourglass architecture is first introduced in [2] and almost all leading methods are based on this architecture. Recently it has been applied to 3D pose estimation by [3]. </a:t>
            </a:r>
          </a:p>
          <a:p>
            <a:endParaRPr lang="en-US" dirty="0"/>
          </a:p>
          <a:p>
            <a:endParaRPr lang="en-US" dirty="0"/>
          </a:p>
          <a:p>
            <a:r>
              <a:rPr lang="en-US" dirty="0"/>
              <a:t>We implement a two stage Hourglass baseline, the performance is slightly better than the original implementation, setting a valid baseline.</a:t>
            </a:r>
          </a:p>
          <a:p>
            <a:r>
              <a:rPr lang="en-US" dirty="0"/>
              <a:t>Our method improves both stages.</a:t>
            </a:r>
          </a:p>
        </p:txBody>
      </p:sp>
      <p:sp>
        <p:nvSpPr>
          <p:cNvPr id="4" name="Slide Number Placeholder 3"/>
          <p:cNvSpPr>
            <a:spLocks noGrp="1"/>
          </p:cNvSpPr>
          <p:nvPr>
            <p:ph type="sldNum" sz="quarter" idx="10"/>
          </p:nvPr>
        </p:nvSpPr>
        <p:spPr/>
        <p:txBody>
          <a:bodyPr/>
          <a:lstStyle/>
          <a:p>
            <a:fld id="{CC14EFF5-A0EE-4A41-9F90-B9BD1BA6705F}" type="slidenum">
              <a:rPr lang="en-US" smtClean="0"/>
              <a:t>17</a:t>
            </a:fld>
            <a:endParaRPr lang="en-US"/>
          </a:p>
        </p:txBody>
      </p:sp>
    </p:spTree>
    <p:extLst>
      <p:ext uri="{BB962C8B-B14F-4D97-AF65-F5344CB8AC3E}">
        <p14:creationId xmlns:p14="http://schemas.microsoft.com/office/powerpoint/2010/main" val="18446425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14EFF5-A0EE-4A41-9F90-B9BD1BA6705F}" type="slidenum">
              <a:rPr lang="en-US" smtClean="0"/>
              <a:t>18</a:t>
            </a:fld>
            <a:endParaRPr lang="en-US"/>
          </a:p>
        </p:txBody>
      </p:sp>
    </p:spTree>
    <p:extLst>
      <p:ext uri="{BB962C8B-B14F-4D97-AF65-F5344CB8AC3E}">
        <p14:creationId xmlns:p14="http://schemas.microsoft.com/office/powerpoint/2010/main" val="12391605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apply the integral regression on 2D human pose estimation. </a:t>
            </a:r>
          </a:p>
        </p:txBody>
      </p:sp>
      <p:sp>
        <p:nvSpPr>
          <p:cNvPr id="4" name="Slide Number Placeholder 3"/>
          <p:cNvSpPr>
            <a:spLocks noGrp="1"/>
          </p:cNvSpPr>
          <p:nvPr>
            <p:ph type="sldNum" sz="quarter" idx="10"/>
          </p:nvPr>
        </p:nvSpPr>
        <p:spPr/>
        <p:txBody>
          <a:bodyPr/>
          <a:lstStyle/>
          <a:p>
            <a:fld id="{3923D23D-3944-44F0-A25C-1127C71EF4CC}" type="slidenum">
              <a:rPr lang="en-US" smtClean="0"/>
              <a:t>19</a:t>
            </a:fld>
            <a:endParaRPr lang="en-US"/>
          </a:p>
        </p:txBody>
      </p:sp>
    </p:spTree>
    <p:extLst>
      <p:ext uri="{BB962C8B-B14F-4D97-AF65-F5344CB8AC3E}">
        <p14:creationId xmlns:p14="http://schemas.microsoft.com/office/powerpoint/2010/main" val="37748987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23D23D-3944-44F0-A25C-1127C71EF4CC}" type="slidenum">
              <a:rPr lang="en-US" smtClean="0"/>
              <a:t>20</a:t>
            </a:fld>
            <a:endParaRPr lang="en-US"/>
          </a:p>
        </p:txBody>
      </p:sp>
    </p:spTree>
    <p:extLst>
      <p:ext uri="{BB962C8B-B14F-4D97-AF65-F5344CB8AC3E}">
        <p14:creationId xmlns:p14="http://schemas.microsoft.com/office/powerpoint/2010/main" val="23110817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14EFF5-A0EE-4A41-9F90-B9BD1BA6705F}" type="slidenum">
              <a:rPr lang="en-US" smtClean="0"/>
              <a:t>21</a:t>
            </a:fld>
            <a:endParaRPr lang="en-US"/>
          </a:p>
        </p:txBody>
      </p:sp>
    </p:spTree>
    <p:extLst>
      <p:ext uri="{BB962C8B-B14F-4D97-AF65-F5344CB8AC3E}">
        <p14:creationId xmlns:p14="http://schemas.microsoft.com/office/powerpoint/2010/main" val="3152009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of human</a:t>
            </a:r>
            <a:r>
              <a:rPr lang="en-US" baseline="0" dirty="0"/>
              <a:t> pose estimation is to localize the key points of a person. </a:t>
            </a:r>
          </a:p>
          <a:p>
            <a:r>
              <a:rPr lang="en-US" baseline="0" dirty="0"/>
              <a:t>The input is a single RGB image with a person in the image center.</a:t>
            </a:r>
          </a:p>
          <a:p>
            <a:r>
              <a:rPr lang="en-US" dirty="0"/>
              <a:t>Then a pose estimator is designed </a:t>
            </a:r>
            <a:r>
              <a:rPr lang="en-US" baseline="0" dirty="0"/>
              <a:t>to output the location 2D or 3D key points of this person.</a:t>
            </a:r>
          </a:p>
          <a:p>
            <a:r>
              <a:rPr lang="en-US" sz="1200" kern="1200" dirty="0">
                <a:solidFill>
                  <a:schemeClr val="tx1"/>
                </a:solidFill>
                <a:effectLst/>
                <a:latin typeface="+mn-lt"/>
                <a:ea typeface="+mn-ea"/>
                <a:cs typeface="+mn-cs"/>
              </a:rPr>
              <a:t>Human pose estimation is the underlying key technique for many commercial applications, such as Motion Sensing Gaming, Augmented or Mixed Reality et cetera. </a:t>
            </a:r>
            <a:endParaRPr lang="en-US" dirty="0"/>
          </a:p>
        </p:txBody>
      </p:sp>
      <p:sp>
        <p:nvSpPr>
          <p:cNvPr id="4" name="Slide Number Placeholder 3"/>
          <p:cNvSpPr>
            <a:spLocks noGrp="1"/>
          </p:cNvSpPr>
          <p:nvPr>
            <p:ph type="sldNum" sz="quarter" idx="10"/>
          </p:nvPr>
        </p:nvSpPr>
        <p:spPr/>
        <p:txBody>
          <a:bodyPr/>
          <a:lstStyle/>
          <a:p>
            <a:fld id="{3923D23D-3944-44F0-A25C-1127C71EF4CC}" type="slidenum">
              <a:rPr lang="en-US" smtClean="0"/>
              <a:t>2</a:t>
            </a:fld>
            <a:endParaRPr lang="en-US"/>
          </a:p>
        </p:txBody>
      </p:sp>
    </p:spTree>
    <p:extLst>
      <p:ext uri="{BB962C8B-B14F-4D97-AF65-F5344CB8AC3E}">
        <p14:creationId xmlns:p14="http://schemas.microsoft.com/office/powerpoint/2010/main" val="21010673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C14EFF5-A0EE-4A41-9F90-B9BD1BA6705F}" type="slidenum">
              <a:rPr lang="en-US" smtClean="0"/>
              <a:t>23</a:t>
            </a:fld>
            <a:endParaRPr lang="en-US"/>
          </a:p>
        </p:txBody>
      </p:sp>
    </p:spTree>
    <p:extLst>
      <p:ext uri="{BB962C8B-B14F-4D97-AF65-F5344CB8AC3E}">
        <p14:creationId xmlns:p14="http://schemas.microsoft.com/office/powerpoint/2010/main" val="1666458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two primary solutions for this problem in the literature.</a:t>
            </a:r>
            <a:r>
              <a:rPr lang="en-US" baseline="0" dirty="0"/>
              <a:t> Detection based and regression based. Detection methods classify each pixel into key point classes and output the</a:t>
            </a:r>
            <a:r>
              <a:rPr lang="zh-CN" altLang="en-US" baseline="0" dirty="0"/>
              <a:t> </a:t>
            </a:r>
            <a:r>
              <a:rPr lang="en-US" dirty="0"/>
              <a:t>likelihood </a:t>
            </a:r>
            <a:r>
              <a:rPr lang="en-US" baseline="0" dirty="0"/>
              <a:t>score maps, </a:t>
            </a:r>
            <a:r>
              <a:rPr lang="en-US" altLang="zh-CN" baseline="0" dirty="0"/>
              <a:t>called heat maps, (Specifically, e</a:t>
            </a:r>
            <a:r>
              <a:rPr lang="en-US" baseline="0" dirty="0"/>
              <a:t>ach pixel value in the heatmap represents the probability that a joint exists at this position.</a:t>
            </a:r>
            <a:r>
              <a:rPr lang="en-US" altLang="zh-CN" baseline="0" dirty="0"/>
              <a:t>)</a:t>
            </a:r>
            <a:r>
              <a:rPr lang="en-US" baseline="0" dirty="0"/>
              <a:t>. And regression methods just directly regress the location of those key points. </a:t>
            </a:r>
            <a:endParaRPr lang="en-US" dirty="0"/>
          </a:p>
          <a:p>
            <a:endParaRPr lang="en-US" dirty="0"/>
          </a:p>
        </p:txBody>
      </p:sp>
      <p:sp>
        <p:nvSpPr>
          <p:cNvPr id="4" name="Slide Number Placeholder 3"/>
          <p:cNvSpPr>
            <a:spLocks noGrp="1"/>
          </p:cNvSpPr>
          <p:nvPr>
            <p:ph type="sldNum" sz="quarter" idx="10"/>
          </p:nvPr>
        </p:nvSpPr>
        <p:spPr/>
        <p:txBody>
          <a:bodyPr/>
          <a:lstStyle/>
          <a:p>
            <a:fld id="{3923D23D-3944-44F0-A25C-1127C71EF4CC}" type="slidenum">
              <a:rPr lang="en-US" smtClean="0"/>
              <a:t>3</a:t>
            </a:fld>
            <a:endParaRPr lang="en-US"/>
          </a:p>
        </p:txBody>
      </p:sp>
    </p:spTree>
    <p:extLst>
      <p:ext uri="{BB962C8B-B14F-4D97-AF65-F5344CB8AC3E}">
        <p14:creationId xmlns:p14="http://schemas.microsoft.com/office/powerpoint/2010/main" val="24652221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For detection based method, a per-pixel classification loss, namely a heatmap loss,</a:t>
            </a:r>
            <a:r>
              <a:rPr lang="zh-CN" altLang="en-US" baseline="0" dirty="0"/>
              <a:t> </a:t>
            </a:r>
            <a:r>
              <a:rPr lang="en-US" baseline="0" dirty="0"/>
              <a:t>is designed to train the </a:t>
            </a:r>
            <a:r>
              <a:rPr lang="en-US" sz="1200" b="0" i="0" kern="1200" dirty="0">
                <a:solidFill>
                  <a:schemeClr val="tx1"/>
                </a:solidFill>
                <a:effectLst/>
                <a:latin typeface="+mn-lt"/>
                <a:ea typeface="+mn-ea"/>
                <a:cs typeface="+mn-cs"/>
              </a:rPr>
              <a:t>convolutional neural network using gradient back-propagation. </a:t>
            </a:r>
            <a:r>
              <a:rPr lang="en-US" baseline="0" dirty="0"/>
              <a:t>Then, at test phase, a maximum post-process is usually performed on these heatmaps to localize the key points.</a:t>
            </a:r>
            <a:endParaRPr lang="en-US" dirty="0"/>
          </a:p>
        </p:txBody>
      </p:sp>
      <p:sp>
        <p:nvSpPr>
          <p:cNvPr id="4" name="Slide Number Placeholder 3"/>
          <p:cNvSpPr>
            <a:spLocks noGrp="1"/>
          </p:cNvSpPr>
          <p:nvPr>
            <p:ph type="sldNum" sz="quarter" idx="10"/>
          </p:nvPr>
        </p:nvSpPr>
        <p:spPr/>
        <p:txBody>
          <a:bodyPr/>
          <a:lstStyle/>
          <a:p>
            <a:fld id="{3923D23D-3944-44F0-A25C-1127C71EF4CC}" type="slidenum">
              <a:rPr lang="en-US" smtClean="0"/>
              <a:t>4</a:t>
            </a:fld>
            <a:endParaRPr lang="en-US"/>
          </a:p>
        </p:txBody>
      </p:sp>
    </p:spTree>
    <p:extLst>
      <p:ext uri="{BB962C8B-B14F-4D97-AF65-F5344CB8AC3E}">
        <p14:creationId xmlns:p14="http://schemas.microsoft.com/office/powerpoint/2010/main" val="2371646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For detection based method, a per-pixel classification loss, namely a heatmap loss,</a:t>
            </a:r>
            <a:r>
              <a:rPr lang="zh-CN" altLang="en-US" baseline="0" dirty="0"/>
              <a:t> </a:t>
            </a:r>
            <a:r>
              <a:rPr lang="en-US" baseline="0" dirty="0"/>
              <a:t>is designed to train the </a:t>
            </a:r>
            <a:r>
              <a:rPr lang="en-US" sz="1200" b="0" i="0" kern="1200" dirty="0">
                <a:solidFill>
                  <a:schemeClr val="tx1"/>
                </a:solidFill>
                <a:effectLst/>
                <a:latin typeface="+mn-lt"/>
                <a:ea typeface="+mn-ea"/>
                <a:cs typeface="+mn-cs"/>
              </a:rPr>
              <a:t>convolutional neural network using gradient back-propagation. </a:t>
            </a:r>
            <a:r>
              <a:rPr lang="en-US" baseline="0" dirty="0"/>
              <a:t>Then, at test phase, a maximum post-process is usually performed on these heatmaps to localize the key points.</a:t>
            </a:r>
            <a:endParaRPr lang="en-US" dirty="0"/>
          </a:p>
        </p:txBody>
      </p:sp>
      <p:sp>
        <p:nvSpPr>
          <p:cNvPr id="4" name="Slide Number Placeholder 3"/>
          <p:cNvSpPr>
            <a:spLocks noGrp="1"/>
          </p:cNvSpPr>
          <p:nvPr>
            <p:ph type="sldNum" sz="quarter" idx="10"/>
          </p:nvPr>
        </p:nvSpPr>
        <p:spPr/>
        <p:txBody>
          <a:bodyPr/>
          <a:lstStyle/>
          <a:p>
            <a:fld id="{3923D23D-3944-44F0-A25C-1127C71EF4CC}" type="slidenum">
              <a:rPr lang="en-US" smtClean="0"/>
              <a:t>5</a:t>
            </a:fld>
            <a:endParaRPr lang="en-US"/>
          </a:p>
        </p:txBody>
      </p:sp>
    </p:spTree>
    <p:extLst>
      <p:ext uri="{BB962C8B-B14F-4D97-AF65-F5344CB8AC3E}">
        <p14:creationId xmlns:p14="http://schemas.microsoft.com/office/powerpoint/2010/main" val="12287807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performance of detection framework is significantly better than regression. </a:t>
            </a:r>
          </a:p>
          <a:p>
            <a:endParaRPr lang="en-US" dirty="0"/>
          </a:p>
          <a:p>
            <a:r>
              <a:rPr lang="en-US" dirty="0"/>
              <a:t>This is because it solves the problem in a “Divide and Conquer” manner. It divides the joint localization task into many local image patch classification tasks. And the latter is easier for CNN to train…</a:t>
            </a:r>
          </a:p>
        </p:txBody>
      </p:sp>
      <p:sp>
        <p:nvSpPr>
          <p:cNvPr id="4" name="Slide Number Placeholder 3"/>
          <p:cNvSpPr>
            <a:spLocks noGrp="1"/>
          </p:cNvSpPr>
          <p:nvPr>
            <p:ph type="sldNum" sz="quarter" idx="10"/>
          </p:nvPr>
        </p:nvSpPr>
        <p:spPr/>
        <p:txBody>
          <a:bodyPr/>
          <a:lstStyle/>
          <a:p>
            <a:fld id="{3923D23D-3944-44F0-A25C-1127C71EF4CC}" type="slidenum">
              <a:rPr lang="en-US" smtClean="0"/>
              <a:t>6</a:t>
            </a:fld>
            <a:endParaRPr lang="en-US"/>
          </a:p>
        </p:txBody>
      </p:sp>
    </p:spTree>
    <p:extLst>
      <p:ext uri="{BB962C8B-B14F-4D97-AF65-F5344CB8AC3E}">
        <p14:creationId xmlns:p14="http://schemas.microsoft.com/office/powerpoint/2010/main" val="37549781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spite of its good performance, detection framework still has many drawbacks: </a:t>
            </a:r>
          </a:p>
          <a:p>
            <a:pPr marL="228600" indent="-228600">
              <a:buAutoNum type="arabicPeriod"/>
            </a:pPr>
            <a:r>
              <a:rPr lang="en-US" dirty="0"/>
              <a:t>The argmax function is not-differentiable, making it a post-processing step but not a component of learning. The training is not end-to-end. There is a semantic gap between the learning, namely heatmap estimation, and the target, namely joint estimation. This is a fundamental limitation. </a:t>
            </a:r>
          </a:p>
          <a:p>
            <a:pPr marL="228600" indent="-228600">
              <a:buAutoNum type="arabicPeriod"/>
            </a:pPr>
            <a:r>
              <a:rPr lang="en-US" dirty="0"/>
              <a:t>The heat map representation leads to quantization error. The heat map resolution is much smaller than the input image resolution due to the down sampling steps in a deep neutral network. The joint localization precision is thus limited by the quantization factor. </a:t>
            </a:r>
          </a:p>
          <a:p>
            <a:pPr marL="228600" indent="-228600">
              <a:buAutoNum type="arabicPeriod"/>
            </a:pPr>
            <a:r>
              <a:rPr lang="en-US" dirty="0"/>
              <a:t>Third, a heat map usually present multiple local modes. The ambiguity makes the joint prediction using Eq. (1) unstable and error-prone. This is because heat map learning is essentially a dense per-pixel classification problem. Each pixel is classified independently and it is hard to distinguish locally similar image patches.</a:t>
            </a:r>
          </a:p>
          <a:p>
            <a:pPr marL="0" indent="0">
              <a:buNone/>
            </a:pPr>
            <a:r>
              <a:rPr lang="en-US" dirty="0"/>
              <a:t>In this work, we reformulate this post-processing function </a:t>
            </a:r>
            <a:r>
              <a:rPr lang="en-US" altLang="zh-CN" dirty="0"/>
              <a:t>to </a:t>
            </a:r>
            <a:r>
              <a:rPr lang="en-US" dirty="0"/>
              <a:t>address these problems.</a:t>
            </a:r>
          </a:p>
        </p:txBody>
      </p:sp>
      <p:sp>
        <p:nvSpPr>
          <p:cNvPr id="4" name="Slide Number Placeholder 3"/>
          <p:cNvSpPr>
            <a:spLocks noGrp="1"/>
          </p:cNvSpPr>
          <p:nvPr>
            <p:ph type="sldNum" sz="quarter" idx="10"/>
          </p:nvPr>
        </p:nvSpPr>
        <p:spPr/>
        <p:txBody>
          <a:bodyPr/>
          <a:lstStyle/>
          <a:p>
            <a:fld id="{3923D23D-3944-44F0-A25C-1127C71EF4CC}" type="slidenum">
              <a:rPr lang="en-US" smtClean="0"/>
              <a:t>7</a:t>
            </a:fld>
            <a:endParaRPr lang="en-US"/>
          </a:p>
        </p:txBody>
      </p:sp>
    </p:spTree>
    <p:extLst>
      <p:ext uri="{BB962C8B-B14F-4D97-AF65-F5344CB8AC3E}">
        <p14:creationId xmlns:p14="http://schemas.microsoft.com/office/powerpoint/2010/main" val="9236285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let’s consider a much easier one dimensional example. Now, H(p) is a likelihood score curve, for example when p equals to 0, H(p) is 0.2 which means there is 20 percent probability that the joint locates at zero position. So, where is the most probable joint location J? Taking </a:t>
            </a:r>
            <a:r>
              <a:rPr lang="en-US" dirty="0" err="1"/>
              <a:t>maxmum</a:t>
            </a:r>
            <a:r>
              <a:rPr lang="en-US" dirty="0"/>
              <a:t> means directly choose the position with the max probability, that is position 1 in this example. The argmax operation is not-differentiable and has quantization error as we have explained. We propose another solution, taking expectation, to better solve this problem. It is realized by replacing the argmax operation with the integral operation. The final joint location </a:t>
            </a:r>
            <a:r>
              <a:rPr lang="en-US" dirty="0" err="1"/>
              <a:t>Jint</a:t>
            </a:r>
            <a:r>
              <a:rPr lang="en-US" dirty="0"/>
              <a:t> is a summation of all possible positions weighted by their probabilities. Observations at all these positions contribute to the final prediction and yields to single continuous output.</a:t>
            </a:r>
          </a:p>
        </p:txBody>
      </p:sp>
      <p:sp>
        <p:nvSpPr>
          <p:cNvPr id="4" name="Slide Number Placeholder 3"/>
          <p:cNvSpPr>
            <a:spLocks noGrp="1"/>
          </p:cNvSpPr>
          <p:nvPr>
            <p:ph type="sldNum" sz="quarter" idx="10"/>
          </p:nvPr>
        </p:nvSpPr>
        <p:spPr/>
        <p:txBody>
          <a:bodyPr/>
          <a:lstStyle/>
          <a:p>
            <a:fld id="{CC14EFF5-A0EE-4A41-9F90-B9BD1BA6705F}" type="slidenum">
              <a:rPr lang="en-US" smtClean="0"/>
              <a:t>8</a:t>
            </a:fld>
            <a:endParaRPr lang="en-US"/>
          </a:p>
        </p:txBody>
      </p:sp>
    </p:spTree>
    <p:extLst>
      <p:ext uri="{BB962C8B-B14F-4D97-AF65-F5344CB8AC3E}">
        <p14:creationId xmlns:p14="http://schemas.microsoft.com/office/powerpoint/2010/main" val="7697914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proposed integral regression is to replace the argmax operation with the integral operation on the heatmap to generate the joint location. The integral operation is differentiable so that now at training stage, we are able to add joint location supervision to the network for an end-to-end training. It now has continuous output. All local classifiers vote and compromise to a single output. This framework is general and benefits both 2D and 3D human pose estimation tasks.</a:t>
            </a:r>
          </a:p>
        </p:txBody>
      </p:sp>
      <p:sp>
        <p:nvSpPr>
          <p:cNvPr id="4" name="Slide Number Placeholder 3"/>
          <p:cNvSpPr>
            <a:spLocks noGrp="1"/>
          </p:cNvSpPr>
          <p:nvPr>
            <p:ph type="sldNum" sz="quarter" idx="10"/>
          </p:nvPr>
        </p:nvSpPr>
        <p:spPr/>
        <p:txBody>
          <a:bodyPr/>
          <a:lstStyle/>
          <a:p>
            <a:fld id="{3923D23D-3944-44F0-A25C-1127C71EF4CC}" type="slidenum">
              <a:rPr lang="en-US" smtClean="0"/>
              <a:t>9</a:t>
            </a:fld>
            <a:endParaRPr lang="en-US"/>
          </a:p>
        </p:txBody>
      </p:sp>
    </p:spTree>
    <p:extLst>
      <p:ext uri="{BB962C8B-B14F-4D97-AF65-F5344CB8AC3E}">
        <p14:creationId xmlns:p14="http://schemas.microsoft.com/office/powerpoint/2010/main" val="1288857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99D30-D714-4479-B892-55FE603EDF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AD677D-D5D5-44DE-A4BB-CBB9EE712C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92B3704-0BC5-410F-AA50-8F6B98A89761}"/>
              </a:ext>
            </a:extLst>
          </p:cNvPr>
          <p:cNvSpPr>
            <a:spLocks noGrp="1"/>
          </p:cNvSpPr>
          <p:nvPr>
            <p:ph type="dt" sz="half" idx="10"/>
          </p:nvPr>
        </p:nvSpPr>
        <p:spPr/>
        <p:txBody>
          <a:bodyPr/>
          <a:lstStyle/>
          <a:p>
            <a:fld id="{0DB8F15E-66A1-4FB4-9BF0-C2BF14F8007C}" type="datetimeFigureOut">
              <a:rPr lang="en-US" smtClean="0"/>
              <a:t>5/29/2018</a:t>
            </a:fld>
            <a:endParaRPr lang="en-US"/>
          </a:p>
        </p:txBody>
      </p:sp>
      <p:sp>
        <p:nvSpPr>
          <p:cNvPr id="5" name="Footer Placeholder 4">
            <a:extLst>
              <a:ext uri="{FF2B5EF4-FFF2-40B4-BE49-F238E27FC236}">
                <a16:creationId xmlns:a16="http://schemas.microsoft.com/office/drawing/2014/main" id="{45AF6E37-C6BD-48BA-AA24-4415AA43F3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953D88-D6B4-4EC0-B2B6-0D619C5E73FE}"/>
              </a:ext>
            </a:extLst>
          </p:cNvPr>
          <p:cNvSpPr>
            <a:spLocks noGrp="1"/>
          </p:cNvSpPr>
          <p:nvPr>
            <p:ph type="sldNum" sz="quarter" idx="12"/>
          </p:nvPr>
        </p:nvSpPr>
        <p:spPr/>
        <p:txBody>
          <a:bodyPr/>
          <a:lstStyle/>
          <a:p>
            <a:fld id="{1C083187-B997-473A-BCA5-8DDCF603B1B9}" type="slidenum">
              <a:rPr lang="en-US" smtClean="0"/>
              <a:t>‹#›</a:t>
            </a:fld>
            <a:endParaRPr lang="en-US"/>
          </a:p>
        </p:txBody>
      </p:sp>
    </p:spTree>
    <p:extLst>
      <p:ext uri="{BB962C8B-B14F-4D97-AF65-F5344CB8AC3E}">
        <p14:creationId xmlns:p14="http://schemas.microsoft.com/office/powerpoint/2010/main" val="3789097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D3801-1764-4B22-9B82-3AF56A2B62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0BB4805-12F6-48A1-B261-DBFC1E8ACEF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E7B760-6FEF-45AE-9DDF-DD7F2996F9FB}"/>
              </a:ext>
            </a:extLst>
          </p:cNvPr>
          <p:cNvSpPr>
            <a:spLocks noGrp="1"/>
          </p:cNvSpPr>
          <p:nvPr>
            <p:ph type="dt" sz="half" idx="10"/>
          </p:nvPr>
        </p:nvSpPr>
        <p:spPr/>
        <p:txBody>
          <a:bodyPr/>
          <a:lstStyle/>
          <a:p>
            <a:fld id="{0DB8F15E-66A1-4FB4-9BF0-C2BF14F8007C}" type="datetimeFigureOut">
              <a:rPr lang="en-US" smtClean="0"/>
              <a:t>5/29/2018</a:t>
            </a:fld>
            <a:endParaRPr lang="en-US"/>
          </a:p>
        </p:txBody>
      </p:sp>
      <p:sp>
        <p:nvSpPr>
          <p:cNvPr id="5" name="Footer Placeholder 4">
            <a:extLst>
              <a:ext uri="{FF2B5EF4-FFF2-40B4-BE49-F238E27FC236}">
                <a16:creationId xmlns:a16="http://schemas.microsoft.com/office/drawing/2014/main" id="{6BD01FCD-9A65-4FA2-B099-BB8A33E077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407CC5-5FBA-45B0-8B4F-4D296CD6510B}"/>
              </a:ext>
            </a:extLst>
          </p:cNvPr>
          <p:cNvSpPr>
            <a:spLocks noGrp="1"/>
          </p:cNvSpPr>
          <p:nvPr>
            <p:ph type="sldNum" sz="quarter" idx="12"/>
          </p:nvPr>
        </p:nvSpPr>
        <p:spPr/>
        <p:txBody>
          <a:bodyPr/>
          <a:lstStyle/>
          <a:p>
            <a:fld id="{1C083187-B997-473A-BCA5-8DDCF603B1B9}" type="slidenum">
              <a:rPr lang="en-US" smtClean="0"/>
              <a:t>‹#›</a:t>
            </a:fld>
            <a:endParaRPr lang="en-US"/>
          </a:p>
        </p:txBody>
      </p:sp>
    </p:spTree>
    <p:extLst>
      <p:ext uri="{BB962C8B-B14F-4D97-AF65-F5344CB8AC3E}">
        <p14:creationId xmlns:p14="http://schemas.microsoft.com/office/powerpoint/2010/main" val="826040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25952D-4C9E-4745-9EF9-457F1B50A5C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633CE9-CEB3-427A-B94E-CC2C9E5E4BD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09AD2A-A487-48DC-BB26-0802576EB57B}"/>
              </a:ext>
            </a:extLst>
          </p:cNvPr>
          <p:cNvSpPr>
            <a:spLocks noGrp="1"/>
          </p:cNvSpPr>
          <p:nvPr>
            <p:ph type="dt" sz="half" idx="10"/>
          </p:nvPr>
        </p:nvSpPr>
        <p:spPr/>
        <p:txBody>
          <a:bodyPr/>
          <a:lstStyle/>
          <a:p>
            <a:fld id="{0DB8F15E-66A1-4FB4-9BF0-C2BF14F8007C}" type="datetimeFigureOut">
              <a:rPr lang="en-US" smtClean="0"/>
              <a:t>5/29/2018</a:t>
            </a:fld>
            <a:endParaRPr lang="en-US"/>
          </a:p>
        </p:txBody>
      </p:sp>
      <p:sp>
        <p:nvSpPr>
          <p:cNvPr id="5" name="Footer Placeholder 4">
            <a:extLst>
              <a:ext uri="{FF2B5EF4-FFF2-40B4-BE49-F238E27FC236}">
                <a16:creationId xmlns:a16="http://schemas.microsoft.com/office/drawing/2014/main" id="{20A47090-D92A-4740-9B7F-0FCC4051AA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E75D55-FF5D-458E-9A37-6AFF4965A72B}"/>
              </a:ext>
            </a:extLst>
          </p:cNvPr>
          <p:cNvSpPr>
            <a:spLocks noGrp="1"/>
          </p:cNvSpPr>
          <p:nvPr>
            <p:ph type="sldNum" sz="quarter" idx="12"/>
          </p:nvPr>
        </p:nvSpPr>
        <p:spPr/>
        <p:txBody>
          <a:bodyPr/>
          <a:lstStyle/>
          <a:p>
            <a:fld id="{1C083187-B997-473A-BCA5-8DDCF603B1B9}" type="slidenum">
              <a:rPr lang="en-US" smtClean="0"/>
              <a:t>‹#›</a:t>
            </a:fld>
            <a:endParaRPr lang="en-US"/>
          </a:p>
        </p:txBody>
      </p:sp>
    </p:spTree>
    <p:extLst>
      <p:ext uri="{BB962C8B-B14F-4D97-AF65-F5344CB8AC3E}">
        <p14:creationId xmlns:p14="http://schemas.microsoft.com/office/powerpoint/2010/main" val="20593251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259E9-A8CE-40A0-A277-5E5A2C5283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8C60F8-5A61-4FC6-869F-0F20006FFDC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567765-2745-479F-915A-504CB6A4B055}"/>
              </a:ext>
            </a:extLst>
          </p:cNvPr>
          <p:cNvSpPr>
            <a:spLocks noGrp="1"/>
          </p:cNvSpPr>
          <p:nvPr>
            <p:ph type="dt" sz="half" idx="10"/>
          </p:nvPr>
        </p:nvSpPr>
        <p:spPr/>
        <p:txBody>
          <a:bodyPr/>
          <a:lstStyle/>
          <a:p>
            <a:fld id="{0DB8F15E-66A1-4FB4-9BF0-C2BF14F8007C}" type="datetimeFigureOut">
              <a:rPr lang="en-US" smtClean="0"/>
              <a:t>5/29/2018</a:t>
            </a:fld>
            <a:endParaRPr lang="en-US"/>
          </a:p>
        </p:txBody>
      </p:sp>
      <p:sp>
        <p:nvSpPr>
          <p:cNvPr id="5" name="Footer Placeholder 4">
            <a:extLst>
              <a:ext uri="{FF2B5EF4-FFF2-40B4-BE49-F238E27FC236}">
                <a16:creationId xmlns:a16="http://schemas.microsoft.com/office/drawing/2014/main" id="{2D1C67F7-2FB3-4D94-A531-74BB46D09F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11A25D-0873-4418-9C14-206F337ACAEF}"/>
              </a:ext>
            </a:extLst>
          </p:cNvPr>
          <p:cNvSpPr>
            <a:spLocks noGrp="1"/>
          </p:cNvSpPr>
          <p:nvPr>
            <p:ph type="sldNum" sz="quarter" idx="12"/>
          </p:nvPr>
        </p:nvSpPr>
        <p:spPr/>
        <p:txBody>
          <a:bodyPr/>
          <a:lstStyle/>
          <a:p>
            <a:fld id="{1C083187-B997-473A-BCA5-8DDCF603B1B9}" type="slidenum">
              <a:rPr lang="en-US" smtClean="0"/>
              <a:t>‹#›</a:t>
            </a:fld>
            <a:endParaRPr lang="en-US"/>
          </a:p>
        </p:txBody>
      </p:sp>
    </p:spTree>
    <p:extLst>
      <p:ext uri="{BB962C8B-B14F-4D97-AF65-F5344CB8AC3E}">
        <p14:creationId xmlns:p14="http://schemas.microsoft.com/office/powerpoint/2010/main" val="42937037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39C97-75C2-4BEF-A2C7-FD40A1F6B7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A5B9578-34D1-4FEC-A633-8665F47C5D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DF21F24-C56E-45A2-8F62-40DFB41E2953}"/>
              </a:ext>
            </a:extLst>
          </p:cNvPr>
          <p:cNvSpPr>
            <a:spLocks noGrp="1"/>
          </p:cNvSpPr>
          <p:nvPr>
            <p:ph type="dt" sz="half" idx="10"/>
          </p:nvPr>
        </p:nvSpPr>
        <p:spPr/>
        <p:txBody>
          <a:bodyPr/>
          <a:lstStyle/>
          <a:p>
            <a:fld id="{0DB8F15E-66A1-4FB4-9BF0-C2BF14F8007C}" type="datetimeFigureOut">
              <a:rPr lang="en-US" smtClean="0"/>
              <a:t>5/29/2018</a:t>
            </a:fld>
            <a:endParaRPr lang="en-US"/>
          </a:p>
        </p:txBody>
      </p:sp>
      <p:sp>
        <p:nvSpPr>
          <p:cNvPr id="5" name="Footer Placeholder 4">
            <a:extLst>
              <a:ext uri="{FF2B5EF4-FFF2-40B4-BE49-F238E27FC236}">
                <a16:creationId xmlns:a16="http://schemas.microsoft.com/office/drawing/2014/main" id="{3F3153B1-E6DD-4636-B03D-6C7165F219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681632-35CF-441A-A59F-63B0C4A15B5D}"/>
              </a:ext>
            </a:extLst>
          </p:cNvPr>
          <p:cNvSpPr>
            <a:spLocks noGrp="1"/>
          </p:cNvSpPr>
          <p:nvPr>
            <p:ph type="sldNum" sz="quarter" idx="12"/>
          </p:nvPr>
        </p:nvSpPr>
        <p:spPr/>
        <p:txBody>
          <a:bodyPr/>
          <a:lstStyle/>
          <a:p>
            <a:fld id="{1C083187-B997-473A-BCA5-8DDCF603B1B9}" type="slidenum">
              <a:rPr lang="en-US" smtClean="0"/>
              <a:t>‹#›</a:t>
            </a:fld>
            <a:endParaRPr lang="en-US"/>
          </a:p>
        </p:txBody>
      </p:sp>
    </p:spTree>
    <p:extLst>
      <p:ext uri="{BB962C8B-B14F-4D97-AF65-F5344CB8AC3E}">
        <p14:creationId xmlns:p14="http://schemas.microsoft.com/office/powerpoint/2010/main" val="9942414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7B866-48EE-451B-92EF-25F988C4EC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42DE60-2B0F-4FB6-A520-B2F8D3E327F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072466F-2076-4725-A599-D04D3723E58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D3B6DF-72E2-4F59-B267-E794C7C32F9F}"/>
              </a:ext>
            </a:extLst>
          </p:cNvPr>
          <p:cNvSpPr>
            <a:spLocks noGrp="1"/>
          </p:cNvSpPr>
          <p:nvPr>
            <p:ph type="dt" sz="half" idx="10"/>
          </p:nvPr>
        </p:nvSpPr>
        <p:spPr/>
        <p:txBody>
          <a:bodyPr/>
          <a:lstStyle/>
          <a:p>
            <a:fld id="{0DB8F15E-66A1-4FB4-9BF0-C2BF14F8007C}" type="datetimeFigureOut">
              <a:rPr lang="en-US" smtClean="0"/>
              <a:t>5/29/2018</a:t>
            </a:fld>
            <a:endParaRPr lang="en-US"/>
          </a:p>
        </p:txBody>
      </p:sp>
      <p:sp>
        <p:nvSpPr>
          <p:cNvPr id="6" name="Footer Placeholder 5">
            <a:extLst>
              <a:ext uri="{FF2B5EF4-FFF2-40B4-BE49-F238E27FC236}">
                <a16:creationId xmlns:a16="http://schemas.microsoft.com/office/drawing/2014/main" id="{80DB27A0-5608-45B4-A34E-43C7F31054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85F32D-435A-4BCE-9F24-6D04DD6952A3}"/>
              </a:ext>
            </a:extLst>
          </p:cNvPr>
          <p:cNvSpPr>
            <a:spLocks noGrp="1"/>
          </p:cNvSpPr>
          <p:nvPr>
            <p:ph type="sldNum" sz="quarter" idx="12"/>
          </p:nvPr>
        </p:nvSpPr>
        <p:spPr/>
        <p:txBody>
          <a:bodyPr/>
          <a:lstStyle/>
          <a:p>
            <a:fld id="{1C083187-B997-473A-BCA5-8DDCF603B1B9}" type="slidenum">
              <a:rPr lang="en-US" smtClean="0"/>
              <a:t>‹#›</a:t>
            </a:fld>
            <a:endParaRPr lang="en-US"/>
          </a:p>
        </p:txBody>
      </p:sp>
    </p:spTree>
    <p:extLst>
      <p:ext uri="{BB962C8B-B14F-4D97-AF65-F5344CB8AC3E}">
        <p14:creationId xmlns:p14="http://schemas.microsoft.com/office/powerpoint/2010/main" val="2677369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2945C-E216-464D-9F1C-BAA17A2D018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BBB04D-718F-4543-91E9-2026692342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5AD58B9-226E-4BC2-826B-809A16383AF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1AED8E2-D661-40CA-9C2A-9B84723B5E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3DDA543-6064-4C7D-BB93-0C0477E9545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163BEC-CD57-49CE-8DC3-F41D3E7804F4}"/>
              </a:ext>
            </a:extLst>
          </p:cNvPr>
          <p:cNvSpPr>
            <a:spLocks noGrp="1"/>
          </p:cNvSpPr>
          <p:nvPr>
            <p:ph type="dt" sz="half" idx="10"/>
          </p:nvPr>
        </p:nvSpPr>
        <p:spPr/>
        <p:txBody>
          <a:bodyPr/>
          <a:lstStyle/>
          <a:p>
            <a:fld id="{0DB8F15E-66A1-4FB4-9BF0-C2BF14F8007C}" type="datetimeFigureOut">
              <a:rPr lang="en-US" smtClean="0"/>
              <a:t>5/29/2018</a:t>
            </a:fld>
            <a:endParaRPr lang="en-US"/>
          </a:p>
        </p:txBody>
      </p:sp>
      <p:sp>
        <p:nvSpPr>
          <p:cNvPr id="8" name="Footer Placeholder 7">
            <a:extLst>
              <a:ext uri="{FF2B5EF4-FFF2-40B4-BE49-F238E27FC236}">
                <a16:creationId xmlns:a16="http://schemas.microsoft.com/office/drawing/2014/main" id="{BFAEA745-2754-4D90-B4A7-E576056F32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105381B-4883-4A41-BBA4-1B5400F51A7C}"/>
              </a:ext>
            </a:extLst>
          </p:cNvPr>
          <p:cNvSpPr>
            <a:spLocks noGrp="1"/>
          </p:cNvSpPr>
          <p:nvPr>
            <p:ph type="sldNum" sz="quarter" idx="12"/>
          </p:nvPr>
        </p:nvSpPr>
        <p:spPr/>
        <p:txBody>
          <a:bodyPr/>
          <a:lstStyle/>
          <a:p>
            <a:fld id="{1C083187-B997-473A-BCA5-8DDCF603B1B9}" type="slidenum">
              <a:rPr lang="en-US" smtClean="0"/>
              <a:t>‹#›</a:t>
            </a:fld>
            <a:endParaRPr lang="en-US"/>
          </a:p>
        </p:txBody>
      </p:sp>
    </p:spTree>
    <p:extLst>
      <p:ext uri="{BB962C8B-B14F-4D97-AF65-F5344CB8AC3E}">
        <p14:creationId xmlns:p14="http://schemas.microsoft.com/office/powerpoint/2010/main" val="3643493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A00A3-D35F-4AE1-8D4B-9997E4A248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5FC0AC-F653-4400-94F7-B639498407A2}"/>
              </a:ext>
            </a:extLst>
          </p:cNvPr>
          <p:cNvSpPr>
            <a:spLocks noGrp="1"/>
          </p:cNvSpPr>
          <p:nvPr>
            <p:ph type="dt" sz="half" idx="10"/>
          </p:nvPr>
        </p:nvSpPr>
        <p:spPr/>
        <p:txBody>
          <a:bodyPr/>
          <a:lstStyle/>
          <a:p>
            <a:fld id="{0DB8F15E-66A1-4FB4-9BF0-C2BF14F8007C}" type="datetimeFigureOut">
              <a:rPr lang="en-US" smtClean="0"/>
              <a:t>5/29/2018</a:t>
            </a:fld>
            <a:endParaRPr lang="en-US"/>
          </a:p>
        </p:txBody>
      </p:sp>
      <p:sp>
        <p:nvSpPr>
          <p:cNvPr id="4" name="Footer Placeholder 3">
            <a:extLst>
              <a:ext uri="{FF2B5EF4-FFF2-40B4-BE49-F238E27FC236}">
                <a16:creationId xmlns:a16="http://schemas.microsoft.com/office/drawing/2014/main" id="{EBAB4579-B5B7-4C75-AB52-6DD498A9629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72E760E-DAD7-419C-833D-6D890626FE40}"/>
              </a:ext>
            </a:extLst>
          </p:cNvPr>
          <p:cNvSpPr>
            <a:spLocks noGrp="1"/>
          </p:cNvSpPr>
          <p:nvPr>
            <p:ph type="sldNum" sz="quarter" idx="12"/>
          </p:nvPr>
        </p:nvSpPr>
        <p:spPr/>
        <p:txBody>
          <a:bodyPr/>
          <a:lstStyle/>
          <a:p>
            <a:fld id="{1C083187-B997-473A-BCA5-8DDCF603B1B9}" type="slidenum">
              <a:rPr lang="en-US" smtClean="0"/>
              <a:t>‹#›</a:t>
            </a:fld>
            <a:endParaRPr lang="en-US"/>
          </a:p>
        </p:txBody>
      </p:sp>
    </p:spTree>
    <p:extLst>
      <p:ext uri="{BB962C8B-B14F-4D97-AF65-F5344CB8AC3E}">
        <p14:creationId xmlns:p14="http://schemas.microsoft.com/office/powerpoint/2010/main" val="2681270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CF1216-48F4-4968-9BE9-97E97C13AA12}"/>
              </a:ext>
            </a:extLst>
          </p:cNvPr>
          <p:cNvSpPr>
            <a:spLocks noGrp="1"/>
          </p:cNvSpPr>
          <p:nvPr>
            <p:ph type="dt" sz="half" idx="10"/>
          </p:nvPr>
        </p:nvSpPr>
        <p:spPr/>
        <p:txBody>
          <a:bodyPr/>
          <a:lstStyle/>
          <a:p>
            <a:fld id="{0DB8F15E-66A1-4FB4-9BF0-C2BF14F8007C}" type="datetimeFigureOut">
              <a:rPr lang="en-US" smtClean="0"/>
              <a:t>5/29/2018</a:t>
            </a:fld>
            <a:endParaRPr lang="en-US"/>
          </a:p>
        </p:txBody>
      </p:sp>
      <p:sp>
        <p:nvSpPr>
          <p:cNvPr id="3" name="Footer Placeholder 2">
            <a:extLst>
              <a:ext uri="{FF2B5EF4-FFF2-40B4-BE49-F238E27FC236}">
                <a16:creationId xmlns:a16="http://schemas.microsoft.com/office/drawing/2014/main" id="{9C7B9E90-532F-475A-8137-E7A0EB8734A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6B4933E-0DE2-4D83-902A-DB5ABAF50D3B}"/>
              </a:ext>
            </a:extLst>
          </p:cNvPr>
          <p:cNvSpPr>
            <a:spLocks noGrp="1"/>
          </p:cNvSpPr>
          <p:nvPr>
            <p:ph type="sldNum" sz="quarter" idx="12"/>
          </p:nvPr>
        </p:nvSpPr>
        <p:spPr/>
        <p:txBody>
          <a:bodyPr/>
          <a:lstStyle/>
          <a:p>
            <a:fld id="{1C083187-B997-473A-BCA5-8DDCF603B1B9}" type="slidenum">
              <a:rPr lang="en-US" smtClean="0"/>
              <a:t>‹#›</a:t>
            </a:fld>
            <a:endParaRPr lang="en-US"/>
          </a:p>
        </p:txBody>
      </p:sp>
    </p:spTree>
    <p:extLst>
      <p:ext uri="{BB962C8B-B14F-4D97-AF65-F5344CB8AC3E}">
        <p14:creationId xmlns:p14="http://schemas.microsoft.com/office/powerpoint/2010/main" val="2299592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10195-F27F-4FF3-AA40-CA51DBDCEF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20FD3B-D8B2-47D2-A39C-AAFFE0F873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66BCB9-7072-4EB9-A3B2-3634AA2D53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2964860-7119-470D-B223-D6DAADC42304}"/>
              </a:ext>
            </a:extLst>
          </p:cNvPr>
          <p:cNvSpPr>
            <a:spLocks noGrp="1"/>
          </p:cNvSpPr>
          <p:nvPr>
            <p:ph type="dt" sz="half" idx="10"/>
          </p:nvPr>
        </p:nvSpPr>
        <p:spPr/>
        <p:txBody>
          <a:bodyPr/>
          <a:lstStyle/>
          <a:p>
            <a:fld id="{0DB8F15E-66A1-4FB4-9BF0-C2BF14F8007C}" type="datetimeFigureOut">
              <a:rPr lang="en-US" smtClean="0"/>
              <a:t>5/29/2018</a:t>
            </a:fld>
            <a:endParaRPr lang="en-US"/>
          </a:p>
        </p:txBody>
      </p:sp>
      <p:sp>
        <p:nvSpPr>
          <p:cNvPr id="6" name="Footer Placeholder 5">
            <a:extLst>
              <a:ext uri="{FF2B5EF4-FFF2-40B4-BE49-F238E27FC236}">
                <a16:creationId xmlns:a16="http://schemas.microsoft.com/office/drawing/2014/main" id="{3627D976-0FB3-4A3C-B26F-60FE0E8E2F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6162E2-53D2-464D-B0A4-E0CB665AAF54}"/>
              </a:ext>
            </a:extLst>
          </p:cNvPr>
          <p:cNvSpPr>
            <a:spLocks noGrp="1"/>
          </p:cNvSpPr>
          <p:nvPr>
            <p:ph type="sldNum" sz="quarter" idx="12"/>
          </p:nvPr>
        </p:nvSpPr>
        <p:spPr/>
        <p:txBody>
          <a:bodyPr/>
          <a:lstStyle/>
          <a:p>
            <a:fld id="{1C083187-B997-473A-BCA5-8DDCF603B1B9}" type="slidenum">
              <a:rPr lang="en-US" smtClean="0"/>
              <a:t>‹#›</a:t>
            </a:fld>
            <a:endParaRPr lang="en-US"/>
          </a:p>
        </p:txBody>
      </p:sp>
    </p:spTree>
    <p:extLst>
      <p:ext uri="{BB962C8B-B14F-4D97-AF65-F5344CB8AC3E}">
        <p14:creationId xmlns:p14="http://schemas.microsoft.com/office/powerpoint/2010/main" val="34051590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AD603-10F4-48EA-A3A0-4FAEEDBFF2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7F18502-35C3-4C51-B620-66BC270D6C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13DBDC7-A4E9-4304-84FC-29413E6F9E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71942C7-469C-40B6-831F-299598C8937B}"/>
              </a:ext>
            </a:extLst>
          </p:cNvPr>
          <p:cNvSpPr>
            <a:spLocks noGrp="1"/>
          </p:cNvSpPr>
          <p:nvPr>
            <p:ph type="dt" sz="half" idx="10"/>
          </p:nvPr>
        </p:nvSpPr>
        <p:spPr/>
        <p:txBody>
          <a:bodyPr/>
          <a:lstStyle/>
          <a:p>
            <a:fld id="{0DB8F15E-66A1-4FB4-9BF0-C2BF14F8007C}" type="datetimeFigureOut">
              <a:rPr lang="en-US" smtClean="0"/>
              <a:t>5/29/2018</a:t>
            </a:fld>
            <a:endParaRPr lang="en-US"/>
          </a:p>
        </p:txBody>
      </p:sp>
      <p:sp>
        <p:nvSpPr>
          <p:cNvPr id="6" name="Footer Placeholder 5">
            <a:extLst>
              <a:ext uri="{FF2B5EF4-FFF2-40B4-BE49-F238E27FC236}">
                <a16:creationId xmlns:a16="http://schemas.microsoft.com/office/drawing/2014/main" id="{4B279C9D-A480-4594-B837-EF7C46BAFE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ED427D-3502-4DB0-9332-2A3B053538E1}"/>
              </a:ext>
            </a:extLst>
          </p:cNvPr>
          <p:cNvSpPr>
            <a:spLocks noGrp="1"/>
          </p:cNvSpPr>
          <p:nvPr>
            <p:ph type="sldNum" sz="quarter" idx="12"/>
          </p:nvPr>
        </p:nvSpPr>
        <p:spPr/>
        <p:txBody>
          <a:bodyPr/>
          <a:lstStyle/>
          <a:p>
            <a:fld id="{1C083187-B997-473A-BCA5-8DDCF603B1B9}" type="slidenum">
              <a:rPr lang="en-US" smtClean="0"/>
              <a:t>‹#›</a:t>
            </a:fld>
            <a:endParaRPr lang="en-US"/>
          </a:p>
        </p:txBody>
      </p:sp>
    </p:spTree>
    <p:extLst>
      <p:ext uri="{BB962C8B-B14F-4D97-AF65-F5344CB8AC3E}">
        <p14:creationId xmlns:p14="http://schemas.microsoft.com/office/powerpoint/2010/main" val="2317928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CE0BFF-9051-42BE-911E-B74D5B0E4A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24AF5A-7AC8-42BB-A130-2E85377DE5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5EC5C1-8467-405F-9CD2-8757858BE1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B8F15E-66A1-4FB4-9BF0-C2BF14F8007C}" type="datetimeFigureOut">
              <a:rPr lang="en-US" smtClean="0"/>
              <a:t>5/29/2018</a:t>
            </a:fld>
            <a:endParaRPr lang="en-US"/>
          </a:p>
        </p:txBody>
      </p:sp>
      <p:sp>
        <p:nvSpPr>
          <p:cNvPr id="5" name="Footer Placeholder 4">
            <a:extLst>
              <a:ext uri="{FF2B5EF4-FFF2-40B4-BE49-F238E27FC236}">
                <a16:creationId xmlns:a16="http://schemas.microsoft.com/office/drawing/2014/main" id="{44AC3827-B3BD-48AB-8175-BA0B5EA82D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E1F71E9-628C-471E-AE49-A1E4AD6207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083187-B997-473A-BCA5-8DDCF603B1B9}" type="slidenum">
              <a:rPr lang="en-US" smtClean="0"/>
              <a:t>‹#›</a:t>
            </a:fld>
            <a:endParaRPr lang="en-US"/>
          </a:p>
        </p:txBody>
      </p:sp>
    </p:spTree>
    <p:extLst>
      <p:ext uri="{BB962C8B-B14F-4D97-AF65-F5344CB8AC3E}">
        <p14:creationId xmlns:p14="http://schemas.microsoft.com/office/powerpoint/2010/main" val="26037502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5.xml"/><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5.xml"/><Relationship Id="rId5" Type="http://schemas.openxmlformats.org/officeDocument/2006/relationships/image" Target="../media/image28.png"/><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6.emf"/><Relationship Id="rId10" Type="http://schemas.openxmlformats.org/officeDocument/2006/relationships/image" Target="../media/image8.png"/><Relationship Id="rId4" Type="http://schemas.openxmlformats.org/officeDocument/2006/relationships/image" Target="../media/image5.png"/><Relationship Id="rId9"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emf"/><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emf"/><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7.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6.emf"/><Relationship Id="rId5" Type="http://schemas.openxmlformats.org/officeDocument/2006/relationships/image" Target="../media/image7.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6.emf"/><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9.png"/><Relationship Id="rId11" Type="http://schemas.openxmlformats.org/officeDocument/2006/relationships/image" Target="../media/image17.png"/><Relationship Id="rId5" Type="http://schemas.openxmlformats.org/officeDocument/2006/relationships/image" Target="../media/image6.emf"/><Relationship Id="rId10" Type="http://schemas.openxmlformats.org/officeDocument/2006/relationships/image" Target="../media/image8.png"/><Relationship Id="rId4" Type="http://schemas.openxmlformats.org/officeDocument/2006/relationships/image" Target="../media/image5.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A6003-E3C7-40E0-8920-81AB74923970}"/>
              </a:ext>
            </a:extLst>
          </p:cNvPr>
          <p:cNvSpPr>
            <a:spLocks noGrp="1"/>
          </p:cNvSpPr>
          <p:nvPr>
            <p:ph type="ctrTitle"/>
          </p:nvPr>
        </p:nvSpPr>
        <p:spPr/>
        <p:txBody>
          <a:bodyPr/>
          <a:lstStyle/>
          <a:p>
            <a:r>
              <a:rPr lang="en-US" altLang="zh-CN" dirty="0"/>
              <a:t>Integral Human Pose Regression</a:t>
            </a:r>
            <a:endParaRPr lang="en-US" dirty="0"/>
          </a:p>
        </p:txBody>
      </p:sp>
      <p:sp>
        <p:nvSpPr>
          <p:cNvPr id="3" name="Subtitle 2">
            <a:extLst>
              <a:ext uri="{FF2B5EF4-FFF2-40B4-BE49-F238E27FC236}">
                <a16:creationId xmlns:a16="http://schemas.microsoft.com/office/drawing/2014/main" id="{C440C8B4-B826-406E-9749-910D9BC69FDC}"/>
              </a:ext>
            </a:extLst>
          </p:cNvPr>
          <p:cNvSpPr>
            <a:spLocks noGrp="1"/>
          </p:cNvSpPr>
          <p:nvPr>
            <p:ph type="subTitle" idx="1"/>
          </p:nvPr>
        </p:nvSpPr>
        <p:spPr/>
        <p:txBody>
          <a:bodyPr/>
          <a:lstStyle/>
          <a:p>
            <a:r>
              <a:rPr lang="en-US" dirty="0"/>
              <a:t>Xiao Sun</a:t>
            </a:r>
          </a:p>
          <a:p>
            <a:r>
              <a:rPr lang="en-US" dirty="0"/>
              <a:t>Joint work with Yichen Wei and Bin Xiao</a:t>
            </a:r>
          </a:p>
        </p:txBody>
      </p:sp>
    </p:spTree>
    <p:extLst>
      <p:ext uri="{BB962C8B-B14F-4D97-AF65-F5344CB8AC3E}">
        <p14:creationId xmlns:p14="http://schemas.microsoft.com/office/powerpoint/2010/main" val="17956933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7F341-6DF4-4C49-A7AB-28DF814B0038}"/>
              </a:ext>
            </a:extLst>
          </p:cNvPr>
          <p:cNvSpPr>
            <a:spLocks noGrp="1"/>
          </p:cNvSpPr>
          <p:nvPr>
            <p:ph type="title"/>
          </p:nvPr>
        </p:nvSpPr>
        <p:spPr/>
        <p:txBody>
          <a:bodyPr/>
          <a:lstStyle/>
          <a:p>
            <a:r>
              <a:rPr lang="en-US" dirty="0"/>
              <a:t>Share the Merits of Both</a:t>
            </a:r>
          </a:p>
        </p:txBody>
      </p:sp>
      <p:pic>
        <p:nvPicPr>
          <p:cNvPr id="8" name="Picture 7">
            <a:extLst>
              <a:ext uri="{FF2B5EF4-FFF2-40B4-BE49-F238E27FC236}">
                <a16:creationId xmlns:a16="http://schemas.microsoft.com/office/drawing/2014/main" id="{F6C8FD90-5B0E-4147-9E62-42FED9A7600B}"/>
              </a:ext>
            </a:extLst>
          </p:cNvPr>
          <p:cNvPicPr>
            <a:picLocks noChangeAspect="1"/>
          </p:cNvPicPr>
          <p:nvPr/>
        </p:nvPicPr>
        <p:blipFill>
          <a:blip r:embed="rId3"/>
          <a:stretch>
            <a:fillRect/>
          </a:stretch>
        </p:blipFill>
        <p:spPr>
          <a:xfrm>
            <a:off x="1642940" y="1771429"/>
            <a:ext cx="4878433" cy="1450441"/>
          </a:xfrm>
          <a:prstGeom prst="rect">
            <a:avLst/>
          </a:prstGeom>
        </p:spPr>
      </p:pic>
      <p:pic>
        <p:nvPicPr>
          <p:cNvPr id="9" name="Picture 8">
            <a:extLst>
              <a:ext uri="{FF2B5EF4-FFF2-40B4-BE49-F238E27FC236}">
                <a16:creationId xmlns:a16="http://schemas.microsoft.com/office/drawing/2014/main" id="{D388DCA6-87EE-4257-BF0A-AEB81505920A}"/>
              </a:ext>
            </a:extLst>
          </p:cNvPr>
          <p:cNvPicPr>
            <a:picLocks noChangeAspect="1"/>
          </p:cNvPicPr>
          <p:nvPr/>
        </p:nvPicPr>
        <p:blipFill>
          <a:blip r:embed="rId4"/>
          <a:stretch>
            <a:fillRect/>
          </a:stretch>
        </p:blipFill>
        <p:spPr>
          <a:xfrm>
            <a:off x="1642940" y="3556000"/>
            <a:ext cx="4899265" cy="1450440"/>
          </a:xfrm>
          <a:prstGeom prst="rect">
            <a:avLst/>
          </a:prstGeom>
        </p:spPr>
      </p:pic>
      <p:pic>
        <p:nvPicPr>
          <p:cNvPr id="10" name="Picture 9">
            <a:extLst>
              <a:ext uri="{FF2B5EF4-FFF2-40B4-BE49-F238E27FC236}">
                <a16:creationId xmlns:a16="http://schemas.microsoft.com/office/drawing/2014/main" id="{2570B02E-B04F-476E-9F17-07BA0D187F6A}"/>
              </a:ext>
            </a:extLst>
          </p:cNvPr>
          <p:cNvPicPr>
            <a:picLocks noChangeAspect="1"/>
          </p:cNvPicPr>
          <p:nvPr/>
        </p:nvPicPr>
        <p:blipFill>
          <a:blip r:embed="rId5"/>
          <a:stretch>
            <a:fillRect/>
          </a:stretch>
        </p:blipFill>
        <p:spPr>
          <a:xfrm>
            <a:off x="1642940" y="5342990"/>
            <a:ext cx="2526047" cy="1450440"/>
          </a:xfrm>
          <a:prstGeom prst="rect">
            <a:avLst/>
          </a:prstGeom>
        </p:spPr>
      </p:pic>
      <p:sp>
        <p:nvSpPr>
          <p:cNvPr id="11" name="TextBox 10">
            <a:extLst>
              <a:ext uri="{FF2B5EF4-FFF2-40B4-BE49-F238E27FC236}">
                <a16:creationId xmlns:a16="http://schemas.microsoft.com/office/drawing/2014/main" id="{B26467B2-BB42-45B8-9912-548955DB3683}"/>
              </a:ext>
            </a:extLst>
          </p:cNvPr>
          <p:cNvSpPr txBox="1"/>
          <p:nvPr/>
        </p:nvSpPr>
        <p:spPr>
          <a:xfrm>
            <a:off x="319834" y="2195438"/>
            <a:ext cx="2071785" cy="646331"/>
          </a:xfrm>
          <a:prstGeom prst="rect">
            <a:avLst/>
          </a:prstGeom>
          <a:noFill/>
        </p:spPr>
        <p:txBody>
          <a:bodyPr wrap="square" rtlCol="0">
            <a:spAutoFit/>
          </a:bodyPr>
          <a:lstStyle/>
          <a:p>
            <a:r>
              <a:rPr lang="en-US" altLang="zh-CN" dirty="0"/>
              <a:t>Integral </a:t>
            </a:r>
          </a:p>
          <a:p>
            <a:r>
              <a:rPr lang="en-US" altLang="zh-CN" dirty="0"/>
              <a:t>Regression</a:t>
            </a:r>
            <a:endParaRPr lang="en-US" dirty="0"/>
          </a:p>
        </p:txBody>
      </p:sp>
      <p:sp>
        <p:nvSpPr>
          <p:cNvPr id="12" name="TextBox 11">
            <a:extLst>
              <a:ext uri="{FF2B5EF4-FFF2-40B4-BE49-F238E27FC236}">
                <a16:creationId xmlns:a16="http://schemas.microsoft.com/office/drawing/2014/main" id="{27F52EB5-7E78-444E-8E06-AC15DF9348D6}"/>
              </a:ext>
            </a:extLst>
          </p:cNvPr>
          <p:cNvSpPr txBox="1"/>
          <p:nvPr/>
        </p:nvSpPr>
        <p:spPr>
          <a:xfrm>
            <a:off x="319833" y="3980009"/>
            <a:ext cx="2071785" cy="646331"/>
          </a:xfrm>
          <a:prstGeom prst="rect">
            <a:avLst/>
          </a:prstGeom>
          <a:noFill/>
        </p:spPr>
        <p:txBody>
          <a:bodyPr wrap="square" rtlCol="0">
            <a:spAutoFit/>
          </a:bodyPr>
          <a:lstStyle/>
          <a:p>
            <a:r>
              <a:rPr lang="en-US" altLang="zh-CN" dirty="0"/>
              <a:t>Detection </a:t>
            </a:r>
          </a:p>
          <a:p>
            <a:r>
              <a:rPr lang="en-US" altLang="zh-CN" dirty="0"/>
              <a:t>Baseline</a:t>
            </a:r>
            <a:endParaRPr lang="en-US" dirty="0"/>
          </a:p>
        </p:txBody>
      </p:sp>
      <p:sp>
        <p:nvSpPr>
          <p:cNvPr id="13" name="TextBox 12">
            <a:extLst>
              <a:ext uri="{FF2B5EF4-FFF2-40B4-BE49-F238E27FC236}">
                <a16:creationId xmlns:a16="http://schemas.microsoft.com/office/drawing/2014/main" id="{0EFC12DB-E1DC-4C1D-85A6-32D4A71F12B7}"/>
              </a:ext>
            </a:extLst>
          </p:cNvPr>
          <p:cNvSpPr txBox="1"/>
          <p:nvPr/>
        </p:nvSpPr>
        <p:spPr>
          <a:xfrm>
            <a:off x="319833" y="5764580"/>
            <a:ext cx="2071785" cy="646331"/>
          </a:xfrm>
          <a:prstGeom prst="rect">
            <a:avLst/>
          </a:prstGeom>
          <a:noFill/>
        </p:spPr>
        <p:txBody>
          <a:bodyPr wrap="square" rtlCol="0">
            <a:spAutoFit/>
          </a:bodyPr>
          <a:lstStyle/>
          <a:p>
            <a:r>
              <a:rPr lang="en-US" altLang="zh-CN" dirty="0"/>
              <a:t>Regression </a:t>
            </a:r>
          </a:p>
          <a:p>
            <a:r>
              <a:rPr lang="en-US" altLang="zh-CN" dirty="0"/>
              <a:t>Baseline</a:t>
            </a:r>
            <a:endParaRPr lang="en-US" dirty="0"/>
          </a:p>
        </p:txBody>
      </p:sp>
      <p:sp>
        <p:nvSpPr>
          <p:cNvPr id="14" name="TextBox 13">
            <a:extLst>
              <a:ext uri="{FF2B5EF4-FFF2-40B4-BE49-F238E27FC236}">
                <a16:creationId xmlns:a16="http://schemas.microsoft.com/office/drawing/2014/main" id="{4AFA9296-DC95-41DC-988E-4BA478EC22C0}"/>
              </a:ext>
            </a:extLst>
          </p:cNvPr>
          <p:cNvSpPr txBox="1"/>
          <p:nvPr/>
        </p:nvSpPr>
        <p:spPr>
          <a:xfrm>
            <a:off x="6874353" y="2306278"/>
            <a:ext cx="4821549" cy="584775"/>
          </a:xfrm>
          <a:prstGeom prst="rect">
            <a:avLst/>
          </a:prstGeom>
          <a:noFill/>
        </p:spPr>
        <p:txBody>
          <a:bodyPr wrap="square" rtlCol="0">
            <a:spAutoFit/>
          </a:bodyPr>
          <a:lstStyle/>
          <a:p>
            <a:r>
              <a:rPr lang="en-US" sz="1600" dirty="0"/>
              <a:t>It shares the </a:t>
            </a:r>
            <a:r>
              <a:rPr lang="en-US" sz="1600" dirty="0">
                <a:solidFill>
                  <a:srgbClr val="00B050"/>
                </a:solidFill>
              </a:rPr>
              <a:t>merits</a:t>
            </a:r>
            <a:r>
              <a:rPr lang="en-US" sz="1600" dirty="0"/>
              <a:t> of both </a:t>
            </a:r>
            <a:r>
              <a:rPr lang="en-US" sz="1600" dirty="0">
                <a:solidFill>
                  <a:srgbClr val="7030A0"/>
                </a:solidFill>
              </a:rPr>
              <a:t>heat map representation</a:t>
            </a:r>
            <a:r>
              <a:rPr lang="en-US" sz="1600" dirty="0"/>
              <a:t> and </a:t>
            </a:r>
            <a:r>
              <a:rPr lang="en-US" sz="1600" dirty="0">
                <a:solidFill>
                  <a:srgbClr val="FF0000"/>
                </a:solidFill>
              </a:rPr>
              <a:t>joint regression</a:t>
            </a:r>
            <a:r>
              <a:rPr lang="en-US" sz="1600" dirty="0"/>
              <a:t> approaches.</a:t>
            </a:r>
          </a:p>
        </p:txBody>
      </p:sp>
      <p:sp>
        <p:nvSpPr>
          <p:cNvPr id="15" name="TextBox 14">
            <a:extLst>
              <a:ext uri="{FF2B5EF4-FFF2-40B4-BE49-F238E27FC236}">
                <a16:creationId xmlns:a16="http://schemas.microsoft.com/office/drawing/2014/main" id="{2BA6BD1F-09B9-4C3B-939A-0262795D89AE}"/>
              </a:ext>
            </a:extLst>
          </p:cNvPr>
          <p:cNvSpPr txBox="1"/>
          <p:nvPr/>
        </p:nvSpPr>
        <p:spPr>
          <a:xfrm>
            <a:off x="6874353" y="3730812"/>
            <a:ext cx="4594540" cy="2800767"/>
          </a:xfrm>
          <a:prstGeom prst="rect">
            <a:avLst/>
          </a:prstGeom>
          <a:noFill/>
        </p:spPr>
        <p:txBody>
          <a:bodyPr wrap="square" rtlCol="0">
            <a:spAutoFit/>
          </a:bodyPr>
          <a:lstStyle/>
          <a:p>
            <a:pPr marL="342900" indent="-342900">
              <a:buAutoNum type="arabicPeriod"/>
            </a:pPr>
            <a:r>
              <a:rPr lang="en-US" sz="1600" dirty="0">
                <a:solidFill>
                  <a:srgbClr val="7030A0"/>
                </a:solidFill>
              </a:rPr>
              <a:t>Divide and Conquer (Easy to train)</a:t>
            </a:r>
          </a:p>
          <a:p>
            <a:pPr marL="342900" indent="-342900">
              <a:buAutoNum type="arabicPeriod"/>
            </a:pPr>
            <a:endParaRPr lang="en-US" sz="1600" dirty="0"/>
          </a:p>
          <a:p>
            <a:pPr marL="342900" indent="-342900">
              <a:buAutoNum type="arabicPeriod"/>
            </a:pPr>
            <a:r>
              <a:rPr lang="en-US" sz="1600" dirty="0">
                <a:solidFill>
                  <a:srgbClr val="FF0000"/>
                </a:solidFill>
              </a:rPr>
              <a:t>End-to-end learning</a:t>
            </a:r>
          </a:p>
          <a:p>
            <a:pPr marL="342900" indent="-342900">
              <a:buAutoNum type="arabicPeriod"/>
            </a:pPr>
            <a:endParaRPr lang="en-US" sz="1600" dirty="0">
              <a:solidFill>
                <a:srgbClr val="FF0000"/>
              </a:solidFill>
            </a:endParaRPr>
          </a:p>
          <a:p>
            <a:pPr marL="342900" indent="-342900">
              <a:buAutoNum type="arabicPeriod"/>
            </a:pPr>
            <a:r>
              <a:rPr lang="en-US" sz="1600" dirty="0">
                <a:solidFill>
                  <a:srgbClr val="FF0000"/>
                </a:solidFill>
              </a:rPr>
              <a:t>Continuous output</a:t>
            </a:r>
          </a:p>
          <a:p>
            <a:pPr marL="342900" indent="-342900">
              <a:buAutoNum type="arabicPeriod"/>
            </a:pPr>
            <a:endParaRPr lang="en-US" sz="1600" dirty="0"/>
          </a:p>
          <a:p>
            <a:pPr marL="342900" indent="-342900">
              <a:buAutoNum type="arabicPeriod"/>
            </a:pPr>
            <a:r>
              <a:rPr lang="en-US" sz="1600" dirty="0">
                <a:solidFill>
                  <a:srgbClr val="00B050"/>
                </a:solidFill>
              </a:rPr>
              <a:t>Simple, fast, no extra parameters</a:t>
            </a:r>
          </a:p>
          <a:p>
            <a:pPr marL="342900" indent="-342900">
              <a:buAutoNum type="arabicPeriod"/>
            </a:pPr>
            <a:endParaRPr lang="en-US" sz="1600" dirty="0">
              <a:solidFill>
                <a:srgbClr val="00B050"/>
              </a:solidFill>
            </a:endParaRPr>
          </a:p>
          <a:p>
            <a:pPr marL="342900" indent="-342900">
              <a:buAutoNum type="arabicPeriod"/>
            </a:pPr>
            <a:r>
              <a:rPr lang="en-US" sz="1600" dirty="0">
                <a:solidFill>
                  <a:srgbClr val="00B050"/>
                </a:solidFill>
              </a:rPr>
              <a:t>Compatible with any heat map based methods</a:t>
            </a:r>
          </a:p>
          <a:p>
            <a:pPr marL="342900" indent="-342900">
              <a:buAutoNum type="arabicPeriod"/>
            </a:pPr>
            <a:endParaRPr lang="en-US" sz="1600" dirty="0"/>
          </a:p>
          <a:p>
            <a:pPr marL="342900" indent="-342900">
              <a:buAutoNum type="arabicPeriod"/>
            </a:pPr>
            <a:r>
              <a:rPr lang="en-US" sz="1600" b="1" dirty="0">
                <a:solidFill>
                  <a:srgbClr val="00B050"/>
                </a:solidFill>
              </a:rPr>
              <a:t>Effective (Greatly improve the accuracy)</a:t>
            </a:r>
            <a:endParaRPr lang="en-US" sz="1600" dirty="0">
              <a:solidFill>
                <a:srgbClr val="00B050"/>
              </a:solidFill>
            </a:endParaRPr>
          </a:p>
        </p:txBody>
      </p:sp>
      <p:sp>
        <p:nvSpPr>
          <p:cNvPr id="4" name="Rectangle: Rounded Corners 3">
            <a:extLst>
              <a:ext uri="{FF2B5EF4-FFF2-40B4-BE49-F238E27FC236}">
                <a16:creationId xmlns:a16="http://schemas.microsoft.com/office/drawing/2014/main" id="{4423B979-8A66-46CA-88CD-361A5F37CD37}"/>
              </a:ext>
            </a:extLst>
          </p:cNvPr>
          <p:cNvSpPr/>
          <p:nvPr/>
        </p:nvSpPr>
        <p:spPr>
          <a:xfrm>
            <a:off x="259978" y="1690687"/>
            <a:ext cx="6400800" cy="1572671"/>
          </a:xfrm>
          <a:prstGeom prst="round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C35BC6EA-C465-49E8-A30A-564AB99DCA13}"/>
              </a:ext>
            </a:extLst>
          </p:cNvPr>
          <p:cNvSpPr/>
          <p:nvPr/>
        </p:nvSpPr>
        <p:spPr>
          <a:xfrm>
            <a:off x="259978" y="5263944"/>
            <a:ext cx="4061010" cy="1572671"/>
          </a:xfrm>
          <a:prstGeom prst="round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631AE417-B10C-43F4-9C97-1223BF5D3384}"/>
              </a:ext>
            </a:extLst>
          </p:cNvPr>
          <p:cNvSpPr/>
          <p:nvPr/>
        </p:nvSpPr>
        <p:spPr>
          <a:xfrm>
            <a:off x="259978" y="3477315"/>
            <a:ext cx="6400800" cy="1572671"/>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37787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
                                            <p:txEl>
                                              <p:pRg st="0" end="0"/>
                                            </p:txEl>
                                          </p:spTgt>
                                        </p:tgtEl>
                                        <p:attrNameLst>
                                          <p:attrName>style.visibility</p:attrName>
                                        </p:attrNameLst>
                                      </p:cBhvr>
                                      <p:to>
                                        <p:strVal val="visible"/>
                                      </p:to>
                                    </p:set>
                                    <p:animEffect transition="in" filter="fade">
                                      <p:cBhvr>
                                        <p:cTn id="12" dur="500"/>
                                        <p:tgtEl>
                                          <p:spTgt spid="15">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10" presetClass="entr" presetSubtype="0" fill="hold" nodeType="withEffect">
                                  <p:stCondLst>
                                    <p:cond delay="0"/>
                                  </p:stCondLst>
                                  <p:childTnLst>
                                    <p:set>
                                      <p:cBhvr>
                                        <p:cTn id="22" dur="1" fill="hold">
                                          <p:stCondLst>
                                            <p:cond delay="0"/>
                                          </p:stCondLst>
                                        </p:cTn>
                                        <p:tgtEl>
                                          <p:spTgt spid="15">
                                            <p:txEl>
                                              <p:pRg st="2" end="2"/>
                                            </p:txEl>
                                          </p:spTgt>
                                        </p:tgtEl>
                                        <p:attrNameLst>
                                          <p:attrName>style.visibility</p:attrName>
                                        </p:attrNameLst>
                                      </p:cBhvr>
                                      <p:to>
                                        <p:strVal val="visible"/>
                                      </p:to>
                                    </p:set>
                                    <p:animEffect transition="in" filter="fade">
                                      <p:cBhvr>
                                        <p:cTn id="23" dur="500"/>
                                        <p:tgtEl>
                                          <p:spTgt spid="15">
                                            <p:txEl>
                                              <p:pRg st="2" end="2"/>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5">
                                            <p:txEl>
                                              <p:pRg st="4" end="4"/>
                                            </p:txEl>
                                          </p:spTgt>
                                        </p:tgtEl>
                                        <p:attrNameLst>
                                          <p:attrName>style.visibility</p:attrName>
                                        </p:attrNameLst>
                                      </p:cBhvr>
                                      <p:to>
                                        <p:strVal val="visible"/>
                                      </p:to>
                                    </p:set>
                                    <p:animEffect transition="in" filter="fade">
                                      <p:cBhvr>
                                        <p:cTn id="26" dur="500"/>
                                        <p:tgtEl>
                                          <p:spTgt spid="15">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xEl>
                                              <p:pRg st="6" end="6"/>
                                            </p:txEl>
                                          </p:spTgt>
                                        </p:tgtEl>
                                        <p:attrNameLst>
                                          <p:attrName>style.visibility</p:attrName>
                                        </p:attrNameLst>
                                      </p:cBhvr>
                                      <p:to>
                                        <p:strVal val="visible"/>
                                      </p:to>
                                    </p:set>
                                    <p:animEffect transition="in" filter="fade">
                                      <p:cBhvr>
                                        <p:cTn id="31" dur="500"/>
                                        <p:tgtEl>
                                          <p:spTgt spid="15">
                                            <p:txEl>
                                              <p:pRg st="6" end="6"/>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5">
                                            <p:txEl>
                                              <p:pRg st="8" end="8"/>
                                            </p:txEl>
                                          </p:spTgt>
                                        </p:tgtEl>
                                        <p:attrNameLst>
                                          <p:attrName>style.visibility</p:attrName>
                                        </p:attrNameLst>
                                      </p:cBhvr>
                                      <p:to>
                                        <p:strVal val="visible"/>
                                      </p:to>
                                    </p:set>
                                    <p:animEffect transition="in" filter="fade">
                                      <p:cBhvr>
                                        <p:cTn id="36" dur="500"/>
                                        <p:tgtEl>
                                          <p:spTgt spid="15">
                                            <p:txEl>
                                              <p:pRg st="8" end="8"/>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5">
                                            <p:txEl>
                                              <p:pRg st="10" end="10"/>
                                            </p:txEl>
                                          </p:spTgt>
                                        </p:tgtEl>
                                        <p:attrNameLst>
                                          <p:attrName>style.visibility</p:attrName>
                                        </p:attrNameLst>
                                      </p:cBhvr>
                                      <p:to>
                                        <p:strVal val="visible"/>
                                      </p:to>
                                    </p:set>
                                    <p:animEffect transition="in" filter="fade">
                                      <p:cBhvr>
                                        <p:cTn id="41" dur="500"/>
                                        <p:tgtEl>
                                          <p:spTgt spid="15">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animBg="1"/>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40D9C-A5F4-4403-8D72-EC65FCEE6D6B}"/>
              </a:ext>
            </a:extLst>
          </p:cNvPr>
          <p:cNvSpPr>
            <a:spLocks noGrp="1"/>
          </p:cNvSpPr>
          <p:nvPr>
            <p:ph type="title"/>
          </p:nvPr>
        </p:nvSpPr>
        <p:spPr/>
        <p:txBody>
          <a:bodyPr/>
          <a:lstStyle/>
          <a:p>
            <a:r>
              <a:rPr lang="en-US" dirty="0"/>
              <a:t>Example Visualization</a:t>
            </a:r>
          </a:p>
        </p:txBody>
      </p:sp>
      <p:pic>
        <p:nvPicPr>
          <p:cNvPr id="7" name="Content Placeholder 4">
            <a:extLst>
              <a:ext uri="{FF2B5EF4-FFF2-40B4-BE49-F238E27FC236}">
                <a16:creationId xmlns:a16="http://schemas.microsoft.com/office/drawing/2014/main" id="{B33A70AE-FBEA-4E27-B4C4-A32AE51900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21511" y="3057924"/>
            <a:ext cx="2543573" cy="2543573"/>
          </a:xfrm>
          <a:prstGeom prst="rect">
            <a:avLst/>
          </a:prstGeom>
        </p:spPr>
      </p:pic>
      <p:pic>
        <p:nvPicPr>
          <p:cNvPr id="8" name="Picture 7">
            <a:extLst>
              <a:ext uri="{FF2B5EF4-FFF2-40B4-BE49-F238E27FC236}">
                <a16:creationId xmlns:a16="http://schemas.microsoft.com/office/drawing/2014/main" id="{DD70FA4A-78F2-4FD2-8C06-DA56113EBA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9788" y="3057922"/>
            <a:ext cx="2543573" cy="2543573"/>
          </a:xfrm>
          <a:prstGeom prst="rect">
            <a:avLst/>
          </a:prstGeom>
        </p:spPr>
      </p:pic>
      <p:pic>
        <p:nvPicPr>
          <p:cNvPr id="9" name="Picture 8">
            <a:extLst>
              <a:ext uri="{FF2B5EF4-FFF2-40B4-BE49-F238E27FC236}">
                <a16:creationId xmlns:a16="http://schemas.microsoft.com/office/drawing/2014/main" id="{FC9931A5-AFF9-496B-B781-E30EBD4EA1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65084" y="3057923"/>
            <a:ext cx="2543573" cy="2543573"/>
          </a:xfrm>
          <a:prstGeom prst="rect">
            <a:avLst/>
          </a:prstGeom>
        </p:spPr>
      </p:pic>
      <p:pic>
        <p:nvPicPr>
          <p:cNvPr id="10" name="Picture 9">
            <a:extLst>
              <a:ext uri="{FF2B5EF4-FFF2-40B4-BE49-F238E27FC236}">
                <a16:creationId xmlns:a16="http://schemas.microsoft.com/office/drawing/2014/main" id="{E9D8C613-352F-49BB-90D4-1B09F1B7AC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08657" y="3057922"/>
            <a:ext cx="2543573" cy="2543573"/>
          </a:xfrm>
          <a:prstGeom prst="rect">
            <a:avLst/>
          </a:prstGeom>
        </p:spPr>
      </p:pic>
      <p:sp>
        <p:nvSpPr>
          <p:cNvPr id="11" name="TextBox 10">
            <a:extLst>
              <a:ext uri="{FF2B5EF4-FFF2-40B4-BE49-F238E27FC236}">
                <a16:creationId xmlns:a16="http://schemas.microsoft.com/office/drawing/2014/main" id="{A44B887E-D202-4936-AE37-DFC6A65F668A}"/>
              </a:ext>
            </a:extLst>
          </p:cNvPr>
          <p:cNvSpPr txBox="1"/>
          <p:nvPr/>
        </p:nvSpPr>
        <p:spPr>
          <a:xfrm>
            <a:off x="1373386" y="2542103"/>
            <a:ext cx="1476375" cy="369332"/>
          </a:xfrm>
          <a:prstGeom prst="rect">
            <a:avLst/>
          </a:prstGeom>
          <a:noFill/>
        </p:spPr>
        <p:txBody>
          <a:bodyPr wrap="square" rtlCol="0">
            <a:spAutoFit/>
          </a:bodyPr>
          <a:lstStyle/>
          <a:p>
            <a:r>
              <a:rPr lang="en-US" dirty="0"/>
              <a:t>Ground Truth</a:t>
            </a:r>
          </a:p>
        </p:txBody>
      </p:sp>
      <p:sp>
        <p:nvSpPr>
          <p:cNvPr id="12" name="TextBox 11">
            <a:extLst>
              <a:ext uri="{FF2B5EF4-FFF2-40B4-BE49-F238E27FC236}">
                <a16:creationId xmlns:a16="http://schemas.microsoft.com/office/drawing/2014/main" id="{E96FABC6-52D5-4B92-B7CB-28CECAE5FE91}"/>
              </a:ext>
            </a:extLst>
          </p:cNvPr>
          <p:cNvSpPr txBox="1"/>
          <p:nvPr/>
        </p:nvSpPr>
        <p:spPr>
          <a:xfrm>
            <a:off x="4018064" y="2542103"/>
            <a:ext cx="2150466" cy="369332"/>
          </a:xfrm>
          <a:prstGeom prst="rect">
            <a:avLst/>
          </a:prstGeom>
          <a:noFill/>
        </p:spPr>
        <p:txBody>
          <a:bodyPr wrap="square" rtlCol="0">
            <a:spAutoFit/>
          </a:bodyPr>
          <a:lstStyle/>
          <a:p>
            <a:r>
              <a:rPr lang="en-US" dirty="0"/>
              <a:t>Regression Baseline</a:t>
            </a:r>
          </a:p>
        </p:txBody>
      </p:sp>
      <p:sp>
        <p:nvSpPr>
          <p:cNvPr id="13" name="TextBox 12">
            <a:extLst>
              <a:ext uri="{FF2B5EF4-FFF2-40B4-BE49-F238E27FC236}">
                <a16:creationId xmlns:a16="http://schemas.microsoft.com/office/drawing/2014/main" id="{6303D92F-CAD1-405A-9BA6-FB84134AE885}"/>
              </a:ext>
            </a:extLst>
          </p:cNvPr>
          <p:cNvSpPr txBox="1"/>
          <p:nvPr/>
        </p:nvSpPr>
        <p:spPr>
          <a:xfrm>
            <a:off x="6561637" y="2542103"/>
            <a:ext cx="2150466" cy="369332"/>
          </a:xfrm>
          <a:prstGeom prst="rect">
            <a:avLst/>
          </a:prstGeom>
          <a:noFill/>
        </p:spPr>
        <p:txBody>
          <a:bodyPr wrap="square" rtlCol="0">
            <a:spAutoFit/>
          </a:bodyPr>
          <a:lstStyle/>
          <a:p>
            <a:r>
              <a:rPr lang="en-US" dirty="0"/>
              <a:t>Detection Baseline</a:t>
            </a:r>
          </a:p>
        </p:txBody>
      </p:sp>
      <p:sp>
        <p:nvSpPr>
          <p:cNvPr id="14" name="TextBox 13">
            <a:extLst>
              <a:ext uri="{FF2B5EF4-FFF2-40B4-BE49-F238E27FC236}">
                <a16:creationId xmlns:a16="http://schemas.microsoft.com/office/drawing/2014/main" id="{0092D910-DA08-484C-8A2E-4E512257796A}"/>
              </a:ext>
            </a:extLst>
          </p:cNvPr>
          <p:cNvSpPr txBox="1"/>
          <p:nvPr/>
        </p:nvSpPr>
        <p:spPr>
          <a:xfrm>
            <a:off x="9105210" y="2504400"/>
            <a:ext cx="2150466" cy="369332"/>
          </a:xfrm>
          <a:prstGeom prst="rect">
            <a:avLst/>
          </a:prstGeom>
          <a:noFill/>
        </p:spPr>
        <p:txBody>
          <a:bodyPr wrap="square" rtlCol="0">
            <a:spAutoFit/>
          </a:bodyPr>
          <a:lstStyle/>
          <a:p>
            <a:r>
              <a:rPr lang="en-US" dirty="0"/>
              <a:t>Integral Regression</a:t>
            </a:r>
          </a:p>
        </p:txBody>
      </p:sp>
    </p:spTree>
    <p:extLst>
      <p:ext uri="{BB962C8B-B14F-4D97-AF65-F5344CB8AC3E}">
        <p14:creationId xmlns:p14="http://schemas.microsoft.com/office/powerpoint/2010/main" val="21119557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58CD7-B735-4D54-B3A2-0FD1E955AC03}"/>
              </a:ext>
            </a:extLst>
          </p:cNvPr>
          <p:cNvSpPr>
            <a:spLocks noGrp="1"/>
          </p:cNvSpPr>
          <p:nvPr>
            <p:ph type="title"/>
          </p:nvPr>
        </p:nvSpPr>
        <p:spPr/>
        <p:txBody>
          <a:bodyPr/>
          <a:lstStyle/>
          <a:p>
            <a:r>
              <a:rPr lang="en-US" dirty="0"/>
              <a:t>Example Visualization</a:t>
            </a:r>
          </a:p>
        </p:txBody>
      </p:sp>
      <p:sp>
        <p:nvSpPr>
          <p:cNvPr id="11" name="TextBox 10">
            <a:extLst>
              <a:ext uri="{FF2B5EF4-FFF2-40B4-BE49-F238E27FC236}">
                <a16:creationId xmlns:a16="http://schemas.microsoft.com/office/drawing/2014/main" id="{E8296740-E5F9-43C1-86C3-7DA7A4B667E5}"/>
              </a:ext>
            </a:extLst>
          </p:cNvPr>
          <p:cNvSpPr txBox="1"/>
          <p:nvPr/>
        </p:nvSpPr>
        <p:spPr>
          <a:xfrm>
            <a:off x="1373386" y="2542103"/>
            <a:ext cx="1476375" cy="369332"/>
          </a:xfrm>
          <a:prstGeom prst="rect">
            <a:avLst/>
          </a:prstGeom>
          <a:noFill/>
        </p:spPr>
        <p:txBody>
          <a:bodyPr wrap="square" rtlCol="0">
            <a:spAutoFit/>
          </a:bodyPr>
          <a:lstStyle/>
          <a:p>
            <a:r>
              <a:rPr lang="en-US" dirty="0"/>
              <a:t>Ground Truth</a:t>
            </a:r>
          </a:p>
        </p:txBody>
      </p:sp>
      <p:sp>
        <p:nvSpPr>
          <p:cNvPr id="12" name="TextBox 11">
            <a:extLst>
              <a:ext uri="{FF2B5EF4-FFF2-40B4-BE49-F238E27FC236}">
                <a16:creationId xmlns:a16="http://schemas.microsoft.com/office/drawing/2014/main" id="{17FC60CE-FAE7-4158-860F-BE5AF5315C96}"/>
              </a:ext>
            </a:extLst>
          </p:cNvPr>
          <p:cNvSpPr txBox="1"/>
          <p:nvPr/>
        </p:nvSpPr>
        <p:spPr>
          <a:xfrm>
            <a:off x="4018064" y="2542103"/>
            <a:ext cx="2150466" cy="369332"/>
          </a:xfrm>
          <a:prstGeom prst="rect">
            <a:avLst/>
          </a:prstGeom>
          <a:noFill/>
        </p:spPr>
        <p:txBody>
          <a:bodyPr wrap="square" rtlCol="0">
            <a:spAutoFit/>
          </a:bodyPr>
          <a:lstStyle/>
          <a:p>
            <a:r>
              <a:rPr lang="en-US" dirty="0"/>
              <a:t>Regression Baseline</a:t>
            </a:r>
          </a:p>
        </p:txBody>
      </p:sp>
      <p:sp>
        <p:nvSpPr>
          <p:cNvPr id="13" name="TextBox 12">
            <a:extLst>
              <a:ext uri="{FF2B5EF4-FFF2-40B4-BE49-F238E27FC236}">
                <a16:creationId xmlns:a16="http://schemas.microsoft.com/office/drawing/2014/main" id="{8FD28A26-450E-4EA1-B6B1-9438CF4F0DCB}"/>
              </a:ext>
            </a:extLst>
          </p:cNvPr>
          <p:cNvSpPr txBox="1"/>
          <p:nvPr/>
        </p:nvSpPr>
        <p:spPr>
          <a:xfrm>
            <a:off x="6561637" y="2542103"/>
            <a:ext cx="2150466" cy="369332"/>
          </a:xfrm>
          <a:prstGeom prst="rect">
            <a:avLst/>
          </a:prstGeom>
          <a:noFill/>
        </p:spPr>
        <p:txBody>
          <a:bodyPr wrap="square" rtlCol="0">
            <a:spAutoFit/>
          </a:bodyPr>
          <a:lstStyle/>
          <a:p>
            <a:r>
              <a:rPr lang="en-US" dirty="0"/>
              <a:t>Detection Baseline</a:t>
            </a:r>
          </a:p>
        </p:txBody>
      </p:sp>
      <p:sp>
        <p:nvSpPr>
          <p:cNvPr id="14" name="TextBox 13">
            <a:extLst>
              <a:ext uri="{FF2B5EF4-FFF2-40B4-BE49-F238E27FC236}">
                <a16:creationId xmlns:a16="http://schemas.microsoft.com/office/drawing/2014/main" id="{47A73E5B-271D-4996-9CCB-C28118DAADB0}"/>
              </a:ext>
            </a:extLst>
          </p:cNvPr>
          <p:cNvSpPr txBox="1"/>
          <p:nvPr/>
        </p:nvSpPr>
        <p:spPr>
          <a:xfrm>
            <a:off x="9105210" y="2504400"/>
            <a:ext cx="2150466" cy="369332"/>
          </a:xfrm>
          <a:prstGeom prst="rect">
            <a:avLst/>
          </a:prstGeom>
          <a:noFill/>
        </p:spPr>
        <p:txBody>
          <a:bodyPr wrap="square" rtlCol="0">
            <a:spAutoFit/>
          </a:bodyPr>
          <a:lstStyle/>
          <a:p>
            <a:r>
              <a:rPr lang="en-US" dirty="0"/>
              <a:t>Integral Regression</a:t>
            </a:r>
          </a:p>
        </p:txBody>
      </p:sp>
      <p:pic>
        <p:nvPicPr>
          <p:cNvPr id="15" name="Picture 14">
            <a:extLst>
              <a:ext uri="{FF2B5EF4-FFF2-40B4-BE49-F238E27FC236}">
                <a16:creationId xmlns:a16="http://schemas.microsoft.com/office/drawing/2014/main" id="{63EA1269-CC07-4383-B759-6168C372C6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5084" y="3057921"/>
            <a:ext cx="2543573" cy="2543573"/>
          </a:xfrm>
          <a:prstGeom prst="rect">
            <a:avLst/>
          </a:prstGeom>
        </p:spPr>
      </p:pic>
      <p:pic>
        <p:nvPicPr>
          <p:cNvPr id="16" name="Picture 15">
            <a:extLst>
              <a:ext uri="{FF2B5EF4-FFF2-40B4-BE49-F238E27FC236}">
                <a16:creationId xmlns:a16="http://schemas.microsoft.com/office/drawing/2014/main" id="{94BC20B3-74AF-46BA-8DCE-D6799521C1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9788" y="3062153"/>
            <a:ext cx="2543573" cy="2543573"/>
          </a:xfrm>
          <a:prstGeom prst="rect">
            <a:avLst/>
          </a:prstGeom>
        </p:spPr>
      </p:pic>
      <p:pic>
        <p:nvPicPr>
          <p:cNvPr id="17" name="Picture 16">
            <a:extLst>
              <a:ext uri="{FF2B5EF4-FFF2-40B4-BE49-F238E27FC236}">
                <a16:creationId xmlns:a16="http://schemas.microsoft.com/office/drawing/2014/main" id="{7AA6E034-4D95-44E2-85BE-42B73AD6A4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08657" y="3057921"/>
            <a:ext cx="2543573" cy="2543573"/>
          </a:xfrm>
          <a:prstGeom prst="rect">
            <a:avLst/>
          </a:prstGeom>
        </p:spPr>
      </p:pic>
      <p:pic>
        <p:nvPicPr>
          <p:cNvPr id="18" name="Picture 17">
            <a:extLst>
              <a:ext uri="{FF2B5EF4-FFF2-40B4-BE49-F238E27FC236}">
                <a16:creationId xmlns:a16="http://schemas.microsoft.com/office/drawing/2014/main" id="{C24DEE1E-3D5D-44BA-AC6D-E16D716DCD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21511" y="3057921"/>
            <a:ext cx="2543573" cy="2543573"/>
          </a:xfrm>
          <a:prstGeom prst="rect">
            <a:avLst/>
          </a:prstGeom>
        </p:spPr>
      </p:pic>
    </p:spTree>
    <p:extLst>
      <p:ext uri="{BB962C8B-B14F-4D97-AF65-F5344CB8AC3E}">
        <p14:creationId xmlns:p14="http://schemas.microsoft.com/office/powerpoint/2010/main" val="15611519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A5E53-630B-4593-A1C3-A5BA52DA963A}"/>
              </a:ext>
            </a:extLst>
          </p:cNvPr>
          <p:cNvSpPr>
            <a:spLocks noGrp="1"/>
          </p:cNvSpPr>
          <p:nvPr>
            <p:ph type="title"/>
          </p:nvPr>
        </p:nvSpPr>
        <p:spPr/>
        <p:txBody>
          <a:bodyPr/>
          <a:lstStyle/>
          <a:p>
            <a:r>
              <a:rPr lang="en-US" dirty="0"/>
              <a:t>Methodology for Comprehensive Experiments</a:t>
            </a:r>
          </a:p>
        </p:txBody>
      </p:sp>
      <p:pic>
        <p:nvPicPr>
          <p:cNvPr id="23" name="Content Placeholder 4">
            <a:extLst>
              <a:ext uri="{FF2B5EF4-FFF2-40B4-BE49-F238E27FC236}">
                <a16:creationId xmlns:a16="http://schemas.microsoft.com/office/drawing/2014/main" id="{99030586-0829-4B16-A542-3DA728AA0820}"/>
              </a:ext>
            </a:extLst>
          </p:cNvPr>
          <p:cNvPicPr>
            <a:picLocks noChangeAspect="1"/>
          </p:cNvPicPr>
          <p:nvPr/>
        </p:nvPicPr>
        <p:blipFill>
          <a:blip r:embed="rId3"/>
          <a:stretch>
            <a:fillRect/>
          </a:stretch>
        </p:blipFill>
        <p:spPr>
          <a:xfrm>
            <a:off x="4466206" y="2021274"/>
            <a:ext cx="1732367" cy="1668206"/>
          </a:xfrm>
          <a:prstGeom prst="rect">
            <a:avLst/>
          </a:prstGeom>
        </p:spPr>
      </p:pic>
      <p:pic>
        <p:nvPicPr>
          <p:cNvPr id="24" name="Picture 23">
            <a:extLst>
              <a:ext uri="{FF2B5EF4-FFF2-40B4-BE49-F238E27FC236}">
                <a16:creationId xmlns:a16="http://schemas.microsoft.com/office/drawing/2014/main" id="{A38C89AA-B70F-458A-8BF7-2A9C4EB58BFB}"/>
              </a:ext>
            </a:extLst>
          </p:cNvPr>
          <p:cNvPicPr>
            <a:picLocks noChangeAspect="1"/>
          </p:cNvPicPr>
          <p:nvPr/>
        </p:nvPicPr>
        <p:blipFill>
          <a:blip r:embed="rId4"/>
          <a:stretch>
            <a:fillRect/>
          </a:stretch>
        </p:blipFill>
        <p:spPr>
          <a:xfrm>
            <a:off x="1811338" y="2021274"/>
            <a:ext cx="1668206" cy="1668206"/>
          </a:xfrm>
          <a:prstGeom prst="rect">
            <a:avLst/>
          </a:prstGeom>
        </p:spPr>
      </p:pic>
      <p:sp>
        <p:nvSpPr>
          <p:cNvPr id="25" name="Arrow: Right 24">
            <a:extLst>
              <a:ext uri="{FF2B5EF4-FFF2-40B4-BE49-F238E27FC236}">
                <a16:creationId xmlns:a16="http://schemas.microsoft.com/office/drawing/2014/main" id="{5226D02D-D91E-4CBC-8836-12975FF8FB6E}"/>
              </a:ext>
            </a:extLst>
          </p:cNvPr>
          <p:cNvSpPr/>
          <p:nvPr/>
        </p:nvSpPr>
        <p:spPr>
          <a:xfrm>
            <a:off x="3654169" y="25955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38E03D9F-1DE8-479E-8B1B-F9B5FF7CC7B3}"/>
              </a:ext>
            </a:extLst>
          </p:cNvPr>
          <p:cNvPicPr>
            <a:picLocks noChangeAspect="1"/>
          </p:cNvPicPr>
          <p:nvPr/>
        </p:nvPicPr>
        <p:blipFill>
          <a:blip r:embed="rId5"/>
          <a:stretch>
            <a:fillRect/>
          </a:stretch>
        </p:blipFill>
        <p:spPr>
          <a:xfrm>
            <a:off x="8701955" y="1989604"/>
            <a:ext cx="1733858" cy="1735197"/>
          </a:xfrm>
          <a:prstGeom prst="rect">
            <a:avLst/>
          </a:prstGeom>
        </p:spPr>
      </p:pic>
      <p:sp>
        <p:nvSpPr>
          <p:cNvPr id="31" name="Arrow: Right 30">
            <a:extLst>
              <a:ext uri="{FF2B5EF4-FFF2-40B4-BE49-F238E27FC236}">
                <a16:creationId xmlns:a16="http://schemas.microsoft.com/office/drawing/2014/main" id="{F049D8A6-84E6-4919-B0DD-4C54D3A5B33C}"/>
              </a:ext>
            </a:extLst>
          </p:cNvPr>
          <p:cNvSpPr/>
          <p:nvPr/>
        </p:nvSpPr>
        <p:spPr>
          <a:xfrm>
            <a:off x="7156608" y="25955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C973F560-7B6E-49A3-8999-639A8B786656}"/>
              </a:ext>
            </a:extLst>
          </p:cNvPr>
          <p:cNvPicPr>
            <a:picLocks noChangeAspect="1"/>
          </p:cNvPicPr>
          <p:nvPr/>
        </p:nvPicPr>
        <p:blipFill>
          <a:blip r:embed="rId6"/>
          <a:stretch>
            <a:fillRect/>
          </a:stretch>
        </p:blipFill>
        <p:spPr>
          <a:xfrm>
            <a:off x="6612792" y="1862510"/>
            <a:ext cx="1910800" cy="547763"/>
          </a:xfrm>
          <a:prstGeom prst="rect">
            <a:avLst/>
          </a:prstGeom>
        </p:spPr>
      </p:pic>
      <p:sp>
        <p:nvSpPr>
          <p:cNvPr id="34" name="Rectangle: Rounded Corners 33">
            <a:extLst>
              <a:ext uri="{FF2B5EF4-FFF2-40B4-BE49-F238E27FC236}">
                <a16:creationId xmlns:a16="http://schemas.microsoft.com/office/drawing/2014/main" id="{EAABFAEA-9C34-425B-844B-54F14A394E9F}"/>
              </a:ext>
            </a:extLst>
          </p:cNvPr>
          <p:cNvSpPr/>
          <p:nvPr/>
        </p:nvSpPr>
        <p:spPr>
          <a:xfrm>
            <a:off x="6484844" y="1820872"/>
            <a:ext cx="2163057" cy="631038"/>
          </a:xfrm>
          <a:prstGeom prst="round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a:extLst>
              <a:ext uri="{FF2B5EF4-FFF2-40B4-BE49-F238E27FC236}">
                <a16:creationId xmlns:a16="http://schemas.microsoft.com/office/drawing/2014/main" id="{958E351B-72C1-4302-BE25-38B0629A0D9D}"/>
              </a:ext>
            </a:extLst>
          </p:cNvPr>
          <p:cNvCxnSpPr/>
          <p:nvPr/>
        </p:nvCxnSpPr>
        <p:spPr>
          <a:xfrm flipH="1">
            <a:off x="6550037" y="3229533"/>
            <a:ext cx="1757082"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5A377E6B-364A-4E21-BFB2-E5A4E42B2C29}"/>
              </a:ext>
            </a:extLst>
          </p:cNvPr>
          <p:cNvSpPr txBox="1"/>
          <p:nvPr/>
        </p:nvSpPr>
        <p:spPr>
          <a:xfrm>
            <a:off x="6710894" y="3263893"/>
            <a:ext cx="1637115" cy="307777"/>
          </a:xfrm>
          <a:prstGeom prst="rect">
            <a:avLst/>
          </a:prstGeom>
          <a:noFill/>
        </p:spPr>
        <p:txBody>
          <a:bodyPr wrap="square" rtlCol="0">
            <a:spAutoFit/>
          </a:bodyPr>
          <a:lstStyle/>
          <a:p>
            <a:r>
              <a:rPr lang="en-US" sz="1400" dirty="0">
                <a:solidFill>
                  <a:srgbClr val="00B050"/>
                </a:solidFill>
              </a:rPr>
              <a:t>End to end learning</a:t>
            </a:r>
          </a:p>
        </p:txBody>
      </p:sp>
      <p:cxnSp>
        <p:nvCxnSpPr>
          <p:cNvPr id="37" name="Straight Connector 36">
            <a:extLst>
              <a:ext uri="{FF2B5EF4-FFF2-40B4-BE49-F238E27FC236}">
                <a16:creationId xmlns:a16="http://schemas.microsoft.com/office/drawing/2014/main" id="{B0854EFA-E792-4790-9761-4EF19A84DFD2}"/>
              </a:ext>
            </a:extLst>
          </p:cNvPr>
          <p:cNvCxnSpPr>
            <a:cxnSpLocks/>
          </p:cNvCxnSpPr>
          <p:nvPr/>
        </p:nvCxnSpPr>
        <p:spPr>
          <a:xfrm>
            <a:off x="7386386" y="3201474"/>
            <a:ext cx="76414" cy="116945"/>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913C8B9-B7BC-49CD-B236-2C63FD7B6964}"/>
              </a:ext>
            </a:extLst>
          </p:cNvPr>
          <p:cNvCxnSpPr>
            <a:cxnSpLocks/>
          </p:cNvCxnSpPr>
          <p:nvPr/>
        </p:nvCxnSpPr>
        <p:spPr>
          <a:xfrm flipV="1">
            <a:off x="7426065" y="3113620"/>
            <a:ext cx="167490" cy="204799"/>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5873265-0881-4014-9B4F-568A562C10CA}"/>
              </a:ext>
            </a:extLst>
          </p:cNvPr>
          <p:cNvCxnSpPr>
            <a:cxnSpLocks/>
          </p:cNvCxnSpPr>
          <p:nvPr/>
        </p:nvCxnSpPr>
        <p:spPr>
          <a:xfrm flipH="1">
            <a:off x="3519965" y="3220568"/>
            <a:ext cx="84883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62A8FAD-1F92-44A7-848B-236618D1DD60}"/>
              </a:ext>
            </a:extLst>
          </p:cNvPr>
          <p:cNvCxnSpPr>
            <a:cxnSpLocks/>
          </p:cNvCxnSpPr>
          <p:nvPr/>
        </p:nvCxnSpPr>
        <p:spPr>
          <a:xfrm>
            <a:off x="3873713" y="3192509"/>
            <a:ext cx="76414" cy="116945"/>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0157A136-D8A8-46BC-BFE7-583DE8567DB3}"/>
              </a:ext>
            </a:extLst>
          </p:cNvPr>
          <p:cNvCxnSpPr>
            <a:cxnSpLocks/>
          </p:cNvCxnSpPr>
          <p:nvPr/>
        </p:nvCxnSpPr>
        <p:spPr>
          <a:xfrm flipV="1">
            <a:off x="3913392" y="3104656"/>
            <a:ext cx="167490" cy="204798"/>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2C521B35-BD95-4772-B2C9-A364C7BC4529}"/>
              </a:ext>
            </a:extLst>
          </p:cNvPr>
          <p:cNvSpPr txBox="1"/>
          <p:nvPr/>
        </p:nvSpPr>
        <p:spPr>
          <a:xfrm>
            <a:off x="3482929" y="3263893"/>
            <a:ext cx="1034077" cy="307777"/>
          </a:xfrm>
          <a:prstGeom prst="rect">
            <a:avLst/>
          </a:prstGeom>
          <a:noFill/>
        </p:spPr>
        <p:txBody>
          <a:bodyPr wrap="square" rtlCol="0">
            <a:spAutoFit/>
          </a:bodyPr>
          <a:lstStyle/>
          <a:p>
            <a:r>
              <a:rPr lang="en-US" sz="1400" dirty="0">
                <a:solidFill>
                  <a:srgbClr val="00B050"/>
                </a:solidFill>
              </a:rPr>
              <a:t>BP to learn</a:t>
            </a:r>
          </a:p>
        </p:txBody>
      </p:sp>
      <p:sp>
        <p:nvSpPr>
          <p:cNvPr id="44" name="TextBox 43">
            <a:extLst>
              <a:ext uri="{FF2B5EF4-FFF2-40B4-BE49-F238E27FC236}">
                <a16:creationId xmlns:a16="http://schemas.microsoft.com/office/drawing/2014/main" id="{62AAC9D2-7CCB-4C5E-BA1D-43206CD0A4B3}"/>
              </a:ext>
            </a:extLst>
          </p:cNvPr>
          <p:cNvSpPr txBox="1"/>
          <p:nvPr/>
        </p:nvSpPr>
        <p:spPr>
          <a:xfrm>
            <a:off x="4728559" y="1460192"/>
            <a:ext cx="1207660" cy="307777"/>
          </a:xfrm>
          <a:prstGeom prst="rect">
            <a:avLst/>
          </a:prstGeom>
          <a:noFill/>
        </p:spPr>
        <p:txBody>
          <a:bodyPr wrap="square" rtlCol="0">
            <a:spAutoFit/>
          </a:bodyPr>
          <a:lstStyle/>
          <a:p>
            <a:r>
              <a:rPr lang="en-US" sz="1400" dirty="0">
                <a:solidFill>
                  <a:srgbClr val="00B050"/>
                </a:solidFill>
              </a:rPr>
              <a:t>Heatmap Loss</a:t>
            </a:r>
          </a:p>
        </p:txBody>
      </p:sp>
      <p:cxnSp>
        <p:nvCxnSpPr>
          <p:cNvPr id="45" name="Straight Arrow Connector 44">
            <a:extLst>
              <a:ext uri="{FF2B5EF4-FFF2-40B4-BE49-F238E27FC236}">
                <a16:creationId xmlns:a16="http://schemas.microsoft.com/office/drawing/2014/main" id="{B581CCCF-CB14-4A8D-A667-A5103F592BA2}"/>
              </a:ext>
            </a:extLst>
          </p:cNvPr>
          <p:cNvCxnSpPr>
            <a:cxnSpLocks/>
            <a:stCxn id="44" idx="2"/>
          </p:cNvCxnSpPr>
          <p:nvPr/>
        </p:nvCxnSpPr>
        <p:spPr>
          <a:xfrm>
            <a:off x="5332389" y="1767969"/>
            <a:ext cx="1" cy="25330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48D0563C-6748-4E32-B741-219CA61EF5C7}"/>
              </a:ext>
            </a:extLst>
          </p:cNvPr>
          <p:cNvSpPr txBox="1"/>
          <p:nvPr/>
        </p:nvSpPr>
        <p:spPr>
          <a:xfrm>
            <a:off x="9111549" y="1439262"/>
            <a:ext cx="909703" cy="307777"/>
          </a:xfrm>
          <a:prstGeom prst="rect">
            <a:avLst/>
          </a:prstGeom>
          <a:noFill/>
        </p:spPr>
        <p:txBody>
          <a:bodyPr wrap="square" rtlCol="0">
            <a:spAutoFit/>
          </a:bodyPr>
          <a:lstStyle/>
          <a:p>
            <a:r>
              <a:rPr lang="en-US" sz="1400" dirty="0">
                <a:solidFill>
                  <a:srgbClr val="00B050"/>
                </a:solidFill>
              </a:rPr>
              <a:t>Joint Loss</a:t>
            </a:r>
          </a:p>
        </p:txBody>
      </p:sp>
      <p:cxnSp>
        <p:nvCxnSpPr>
          <p:cNvPr id="47" name="Straight Arrow Connector 46">
            <a:extLst>
              <a:ext uri="{FF2B5EF4-FFF2-40B4-BE49-F238E27FC236}">
                <a16:creationId xmlns:a16="http://schemas.microsoft.com/office/drawing/2014/main" id="{9EAB77A5-1355-487B-ACB3-4F4673B70652}"/>
              </a:ext>
            </a:extLst>
          </p:cNvPr>
          <p:cNvCxnSpPr>
            <a:cxnSpLocks/>
            <a:stCxn id="46" idx="2"/>
            <a:endCxn id="26" idx="0"/>
          </p:cNvCxnSpPr>
          <p:nvPr/>
        </p:nvCxnSpPr>
        <p:spPr>
          <a:xfrm>
            <a:off x="9566401" y="1747039"/>
            <a:ext cx="2483" cy="24256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936E6CA-6155-4D4E-BD47-2B6C22F10BE2}"/>
              </a:ext>
            </a:extLst>
          </p:cNvPr>
          <p:cNvSpPr txBox="1"/>
          <p:nvPr/>
        </p:nvSpPr>
        <p:spPr>
          <a:xfrm>
            <a:off x="1227799" y="4783996"/>
            <a:ext cx="6813542" cy="1938992"/>
          </a:xfrm>
          <a:prstGeom prst="rect">
            <a:avLst/>
          </a:prstGeom>
          <a:noFill/>
        </p:spPr>
        <p:txBody>
          <a:bodyPr wrap="square" rtlCol="0">
            <a:spAutoFit/>
          </a:bodyPr>
          <a:lstStyle/>
          <a:p>
            <a:pPr marL="342900" indent="-342900">
              <a:buAutoNum type="arabicPeriod"/>
            </a:pPr>
            <a:r>
              <a:rPr lang="en-US" sz="2400" dirty="0">
                <a:solidFill>
                  <a:srgbClr val="FF0000"/>
                </a:solidFill>
              </a:rPr>
              <a:t> </a:t>
            </a:r>
            <a:r>
              <a:rPr lang="en-US" sz="2400" dirty="0"/>
              <a:t>2D or 3D </a:t>
            </a:r>
            <a:r>
              <a:rPr lang="en-US" altLang="zh-CN" sz="2400" dirty="0"/>
              <a:t>t</a:t>
            </a:r>
            <a:r>
              <a:rPr lang="en-US" sz="2400" dirty="0"/>
              <a:t>asks.</a:t>
            </a:r>
          </a:p>
          <a:p>
            <a:pPr marL="342900" indent="-342900">
              <a:buAutoNum type="arabicPeriod"/>
            </a:pPr>
            <a:r>
              <a:rPr lang="en-US" sz="2400" dirty="0">
                <a:solidFill>
                  <a:srgbClr val="00B050"/>
                </a:solidFill>
              </a:rPr>
              <a:t> </a:t>
            </a:r>
            <a:r>
              <a:rPr lang="en-US" sz="2400" dirty="0"/>
              <a:t>Heat map Losses.</a:t>
            </a:r>
          </a:p>
          <a:p>
            <a:pPr marL="342900" indent="-342900">
              <a:buAutoNum type="arabicPeriod"/>
            </a:pPr>
            <a:r>
              <a:rPr lang="en-US" sz="2400" dirty="0">
                <a:solidFill>
                  <a:srgbClr val="7030A0"/>
                </a:solidFill>
              </a:rPr>
              <a:t> </a:t>
            </a:r>
            <a:r>
              <a:rPr lang="en-US" sz="2400" dirty="0"/>
              <a:t>Heat map and joint loss combination.</a:t>
            </a:r>
          </a:p>
          <a:p>
            <a:pPr marL="342900" indent="-342900">
              <a:buAutoNum type="arabicPeriod"/>
            </a:pPr>
            <a:r>
              <a:rPr lang="en-US" sz="2400" dirty="0">
                <a:solidFill>
                  <a:srgbClr val="00B0F0"/>
                </a:solidFill>
              </a:rPr>
              <a:t> </a:t>
            </a:r>
            <a:r>
              <a:rPr lang="en-US" sz="2400" dirty="0"/>
              <a:t>Network architecture.</a:t>
            </a:r>
          </a:p>
          <a:p>
            <a:pPr marL="342900" indent="-342900">
              <a:buAutoNum type="arabicPeriod"/>
            </a:pPr>
            <a:r>
              <a:rPr lang="en-US" sz="2400" dirty="0">
                <a:solidFill>
                  <a:srgbClr val="FFC000"/>
                </a:solidFill>
              </a:rPr>
              <a:t> </a:t>
            </a:r>
            <a:r>
              <a:rPr lang="en-US" sz="2400" dirty="0"/>
              <a:t>Image and heat map resolutions.</a:t>
            </a:r>
          </a:p>
        </p:txBody>
      </p:sp>
      <p:sp>
        <p:nvSpPr>
          <p:cNvPr id="50" name="Oval 49">
            <a:extLst>
              <a:ext uri="{FF2B5EF4-FFF2-40B4-BE49-F238E27FC236}">
                <a16:creationId xmlns:a16="http://schemas.microsoft.com/office/drawing/2014/main" id="{F2FB752C-7EEF-4203-8C02-418E3561AB25}"/>
              </a:ext>
            </a:extLst>
          </p:cNvPr>
          <p:cNvSpPr/>
          <p:nvPr/>
        </p:nvSpPr>
        <p:spPr>
          <a:xfrm>
            <a:off x="4863743" y="4293472"/>
            <a:ext cx="247650" cy="2317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1</a:t>
            </a:r>
          </a:p>
        </p:txBody>
      </p:sp>
      <p:sp>
        <p:nvSpPr>
          <p:cNvPr id="51" name="Oval 50">
            <a:extLst>
              <a:ext uri="{FF2B5EF4-FFF2-40B4-BE49-F238E27FC236}">
                <a16:creationId xmlns:a16="http://schemas.microsoft.com/office/drawing/2014/main" id="{0F2EA466-D3C1-4ECD-804C-6B9C02D49906}"/>
              </a:ext>
            </a:extLst>
          </p:cNvPr>
          <p:cNvSpPr/>
          <p:nvPr/>
        </p:nvSpPr>
        <p:spPr>
          <a:xfrm>
            <a:off x="9310454" y="4293471"/>
            <a:ext cx="247650" cy="2317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1</a:t>
            </a:r>
          </a:p>
        </p:txBody>
      </p:sp>
      <p:sp>
        <p:nvSpPr>
          <p:cNvPr id="52" name="Oval 51">
            <a:extLst>
              <a:ext uri="{FF2B5EF4-FFF2-40B4-BE49-F238E27FC236}">
                <a16:creationId xmlns:a16="http://schemas.microsoft.com/office/drawing/2014/main" id="{1C14787E-9184-41C0-95AD-0DA465E2150E}"/>
              </a:ext>
            </a:extLst>
          </p:cNvPr>
          <p:cNvSpPr/>
          <p:nvPr/>
        </p:nvSpPr>
        <p:spPr>
          <a:xfrm>
            <a:off x="5128832" y="4293471"/>
            <a:ext cx="247650" cy="2317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B050"/>
                </a:solidFill>
              </a:rPr>
              <a:t>2</a:t>
            </a:r>
          </a:p>
        </p:txBody>
      </p:sp>
      <p:sp>
        <p:nvSpPr>
          <p:cNvPr id="53" name="Oval 52">
            <a:extLst>
              <a:ext uri="{FF2B5EF4-FFF2-40B4-BE49-F238E27FC236}">
                <a16:creationId xmlns:a16="http://schemas.microsoft.com/office/drawing/2014/main" id="{FBDACCCE-9D07-4BAA-8BD4-8D989144D23E}"/>
              </a:ext>
            </a:extLst>
          </p:cNvPr>
          <p:cNvSpPr/>
          <p:nvPr/>
        </p:nvSpPr>
        <p:spPr>
          <a:xfrm>
            <a:off x="3788095" y="4293471"/>
            <a:ext cx="247650" cy="2317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70C0"/>
                </a:solidFill>
              </a:rPr>
              <a:t>4</a:t>
            </a:r>
          </a:p>
        </p:txBody>
      </p:sp>
      <p:sp>
        <p:nvSpPr>
          <p:cNvPr id="54" name="Oval 53">
            <a:extLst>
              <a:ext uri="{FF2B5EF4-FFF2-40B4-BE49-F238E27FC236}">
                <a16:creationId xmlns:a16="http://schemas.microsoft.com/office/drawing/2014/main" id="{4468F277-9206-4D0D-81F1-810E2733C737}"/>
              </a:ext>
            </a:extLst>
          </p:cNvPr>
          <p:cNvSpPr/>
          <p:nvPr/>
        </p:nvSpPr>
        <p:spPr>
          <a:xfrm>
            <a:off x="5393921" y="4293470"/>
            <a:ext cx="247650" cy="2317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7030A0"/>
                </a:solidFill>
              </a:rPr>
              <a:t>3</a:t>
            </a:r>
          </a:p>
        </p:txBody>
      </p:sp>
      <p:sp>
        <p:nvSpPr>
          <p:cNvPr id="55" name="Oval 54">
            <a:extLst>
              <a:ext uri="{FF2B5EF4-FFF2-40B4-BE49-F238E27FC236}">
                <a16:creationId xmlns:a16="http://schemas.microsoft.com/office/drawing/2014/main" id="{D9672EFE-6416-408A-BCF2-C607C6A82A6A}"/>
              </a:ext>
            </a:extLst>
          </p:cNvPr>
          <p:cNvSpPr/>
          <p:nvPr/>
        </p:nvSpPr>
        <p:spPr>
          <a:xfrm>
            <a:off x="9558104" y="4293469"/>
            <a:ext cx="247650" cy="2317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7030A0"/>
                </a:solidFill>
              </a:rPr>
              <a:t>3</a:t>
            </a:r>
          </a:p>
        </p:txBody>
      </p:sp>
      <p:sp>
        <p:nvSpPr>
          <p:cNvPr id="56" name="Oval 55">
            <a:extLst>
              <a:ext uri="{FF2B5EF4-FFF2-40B4-BE49-F238E27FC236}">
                <a16:creationId xmlns:a16="http://schemas.microsoft.com/office/drawing/2014/main" id="{18633295-A181-457F-A781-DA749FD4BA52}"/>
              </a:ext>
            </a:extLst>
          </p:cNvPr>
          <p:cNvSpPr/>
          <p:nvPr/>
        </p:nvSpPr>
        <p:spPr>
          <a:xfrm>
            <a:off x="5637521" y="4295850"/>
            <a:ext cx="247650" cy="2317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C000"/>
                </a:solidFill>
              </a:rPr>
              <a:t>5</a:t>
            </a:r>
          </a:p>
        </p:txBody>
      </p:sp>
      <p:sp>
        <p:nvSpPr>
          <p:cNvPr id="58" name="Oval 57">
            <a:extLst>
              <a:ext uri="{FF2B5EF4-FFF2-40B4-BE49-F238E27FC236}">
                <a16:creationId xmlns:a16="http://schemas.microsoft.com/office/drawing/2014/main" id="{AA23D6E0-8F6D-42E3-BE84-BF3987736705}"/>
              </a:ext>
            </a:extLst>
          </p:cNvPr>
          <p:cNvSpPr/>
          <p:nvPr/>
        </p:nvSpPr>
        <p:spPr>
          <a:xfrm>
            <a:off x="2474012" y="4292191"/>
            <a:ext cx="247650" cy="231777"/>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C000"/>
                </a:solidFill>
              </a:rPr>
              <a:t>5</a:t>
            </a:r>
          </a:p>
        </p:txBody>
      </p:sp>
      <p:sp>
        <p:nvSpPr>
          <p:cNvPr id="59" name="Rectangle 58">
            <a:extLst>
              <a:ext uri="{FF2B5EF4-FFF2-40B4-BE49-F238E27FC236}">
                <a16:creationId xmlns:a16="http://schemas.microsoft.com/office/drawing/2014/main" id="{2F4C6CDE-9E5A-42A9-B5C3-471211FA5E9F}"/>
              </a:ext>
            </a:extLst>
          </p:cNvPr>
          <p:cNvSpPr/>
          <p:nvPr/>
        </p:nvSpPr>
        <p:spPr>
          <a:xfrm>
            <a:off x="6207822" y="3837506"/>
            <a:ext cx="2702037" cy="307777"/>
          </a:xfrm>
          <a:prstGeom prst="rect">
            <a:avLst/>
          </a:prstGeom>
        </p:spPr>
        <p:txBody>
          <a:bodyPr wrap="square">
            <a:spAutoFit/>
          </a:bodyPr>
          <a:lstStyle/>
          <a:p>
            <a:r>
              <a:rPr lang="en-US" sz="1400" dirty="0">
                <a:solidFill>
                  <a:srgbClr val="7030A0"/>
                </a:solidFill>
              </a:rPr>
              <a:t>Effective</a:t>
            </a:r>
            <a:r>
              <a:rPr lang="en-US" sz="1400" dirty="0"/>
              <a:t> under various conditions.</a:t>
            </a:r>
          </a:p>
        </p:txBody>
      </p:sp>
      <p:pic>
        <p:nvPicPr>
          <p:cNvPr id="39" name="Picture 38">
            <a:extLst>
              <a:ext uri="{FF2B5EF4-FFF2-40B4-BE49-F238E27FC236}">
                <a16:creationId xmlns:a16="http://schemas.microsoft.com/office/drawing/2014/main" id="{255036A8-644A-461D-8DCE-E78A95303ACB}"/>
              </a:ext>
            </a:extLst>
          </p:cNvPr>
          <p:cNvPicPr>
            <a:picLocks noChangeAspect="1"/>
          </p:cNvPicPr>
          <p:nvPr/>
        </p:nvPicPr>
        <p:blipFill>
          <a:blip r:embed="rId7"/>
          <a:stretch>
            <a:fillRect/>
          </a:stretch>
        </p:blipFill>
        <p:spPr>
          <a:xfrm>
            <a:off x="1962027" y="3863707"/>
            <a:ext cx="108971" cy="222616"/>
          </a:xfrm>
          <a:prstGeom prst="rect">
            <a:avLst/>
          </a:prstGeom>
        </p:spPr>
      </p:pic>
      <p:pic>
        <p:nvPicPr>
          <p:cNvPr id="48" name="Picture 47">
            <a:extLst>
              <a:ext uri="{FF2B5EF4-FFF2-40B4-BE49-F238E27FC236}">
                <a16:creationId xmlns:a16="http://schemas.microsoft.com/office/drawing/2014/main" id="{8FEE8A84-BE82-4C24-A132-1F314A700E49}"/>
              </a:ext>
            </a:extLst>
          </p:cNvPr>
          <p:cNvPicPr>
            <a:picLocks noChangeAspect="1"/>
          </p:cNvPicPr>
          <p:nvPr/>
        </p:nvPicPr>
        <p:blipFill>
          <a:blip r:embed="rId8"/>
          <a:stretch>
            <a:fillRect/>
          </a:stretch>
        </p:blipFill>
        <p:spPr>
          <a:xfrm>
            <a:off x="3544701" y="3867978"/>
            <a:ext cx="320498" cy="214594"/>
          </a:xfrm>
          <a:prstGeom prst="rect">
            <a:avLst/>
          </a:prstGeom>
        </p:spPr>
      </p:pic>
      <p:pic>
        <p:nvPicPr>
          <p:cNvPr id="57" name="Picture 56">
            <a:extLst>
              <a:ext uri="{FF2B5EF4-FFF2-40B4-BE49-F238E27FC236}">
                <a16:creationId xmlns:a16="http://schemas.microsoft.com/office/drawing/2014/main" id="{626BB0AF-83A0-4CFF-8DA1-3F5C8C7B70F3}"/>
              </a:ext>
            </a:extLst>
          </p:cNvPr>
          <p:cNvPicPr>
            <a:picLocks noChangeAspect="1"/>
          </p:cNvPicPr>
          <p:nvPr/>
        </p:nvPicPr>
        <p:blipFill>
          <a:blip r:embed="rId9"/>
          <a:stretch>
            <a:fillRect/>
          </a:stretch>
        </p:blipFill>
        <p:spPr>
          <a:xfrm>
            <a:off x="4782861" y="3878193"/>
            <a:ext cx="280291" cy="204379"/>
          </a:xfrm>
          <a:prstGeom prst="rect">
            <a:avLst/>
          </a:prstGeom>
        </p:spPr>
      </p:pic>
      <p:pic>
        <p:nvPicPr>
          <p:cNvPr id="60" name="Picture 59">
            <a:extLst>
              <a:ext uri="{FF2B5EF4-FFF2-40B4-BE49-F238E27FC236}">
                <a16:creationId xmlns:a16="http://schemas.microsoft.com/office/drawing/2014/main" id="{C52C77D7-DC8F-429A-B17D-A6F4BE00085B}"/>
              </a:ext>
            </a:extLst>
          </p:cNvPr>
          <p:cNvPicPr>
            <a:picLocks noChangeAspect="1"/>
          </p:cNvPicPr>
          <p:nvPr/>
        </p:nvPicPr>
        <p:blipFill>
          <a:blip r:embed="rId10"/>
          <a:stretch>
            <a:fillRect/>
          </a:stretch>
        </p:blipFill>
        <p:spPr>
          <a:xfrm>
            <a:off x="9223233" y="3849896"/>
            <a:ext cx="257131" cy="227462"/>
          </a:xfrm>
          <a:prstGeom prst="rect">
            <a:avLst/>
          </a:prstGeom>
        </p:spPr>
      </p:pic>
      <p:sp>
        <p:nvSpPr>
          <p:cNvPr id="61" name="TextBox 60">
            <a:extLst>
              <a:ext uri="{FF2B5EF4-FFF2-40B4-BE49-F238E27FC236}">
                <a16:creationId xmlns:a16="http://schemas.microsoft.com/office/drawing/2014/main" id="{F02DC943-48C9-412F-8F4A-A6D1030C9819}"/>
              </a:ext>
            </a:extLst>
          </p:cNvPr>
          <p:cNvSpPr txBox="1"/>
          <p:nvPr/>
        </p:nvSpPr>
        <p:spPr>
          <a:xfrm>
            <a:off x="1978309" y="3790000"/>
            <a:ext cx="1423618" cy="369332"/>
          </a:xfrm>
          <a:prstGeom prst="rect">
            <a:avLst/>
          </a:prstGeom>
          <a:noFill/>
        </p:spPr>
        <p:txBody>
          <a:bodyPr wrap="square" rtlCol="0">
            <a:spAutoFit/>
          </a:bodyPr>
          <a:lstStyle/>
          <a:p>
            <a:r>
              <a:rPr lang="en-US" altLang="zh-CN" dirty="0"/>
              <a:t>: Input image</a:t>
            </a:r>
            <a:endParaRPr lang="en-US" dirty="0"/>
          </a:p>
        </p:txBody>
      </p:sp>
      <p:sp>
        <p:nvSpPr>
          <p:cNvPr id="62" name="TextBox 61">
            <a:extLst>
              <a:ext uri="{FF2B5EF4-FFF2-40B4-BE49-F238E27FC236}">
                <a16:creationId xmlns:a16="http://schemas.microsoft.com/office/drawing/2014/main" id="{9950284F-E064-4B60-A4C3-1D05D6DAFB6A}"/>
              </a:ext>
            </a:extLst>
          </p:cNvPr>
          <p:cNvSpPr txBox="1"/>
          <p:nvPr/>
        </p:nvSpPr>
        <p:spPr>
          <a:xfrm>
            <a:off x="3764857" y="3790000"/>
            <a:ext cx="724047" cy="369332"/>
          </a:xfrm>
          <a:prstGeom prst="rect">
            <a:avLst/>
          </a:prstGeom>
          <a:noFill/>
        </p:spPr>
        <p:txBody>
          <a:bodyPr wrap="square" rtlCol="0">
            <a:spAutoFit/>
          </a:bodyPr>
          <a:lstStyle/>
          <a:p>
            <a:r>
              <a:rPr lang="en-US" altLang="zh-CN" dirty="0"/>
              <a:t>: CNN</a:t>
            </a:r>
            <a:endParaRPr lang="en-US" dirty="0"/>
          </a:p>
        </p:txBody>
      </p:sp>
      <p:sp>
        <p:nvSpPr>
          <p:cNvPr id="63" name="TextBox 62">
            <a:extLst>
              <a:ext uri="{FF2B5EF4-FFF2-40B4-BE49-F238E27FC236}">
                <a16:creationId xmlns:a16="http://schemas.microsoft.com/office/drawing/2014/main" id="{855CBEDC-64DF-4BF1-A2E8-4470F5418242}"/>
              </a:ext>
            </a:extLst>
          </p:cNvPr>
          <p:cNvSpPr txBox="1"/>
          <p:nvPr/>
        </p:nvSpPr>
        <p:spPr>
          <a:xfrm>
            <a:off x="4958191" y="3790458"/>
            <a:ext cx="1213867" cy="369332"/>
          </a:xfrm>
          <a:prstGeom prst="rect">
            <a:avLst/>
          </a:prstGeom>
          <a:noFill/>
        </p:spPr>
        <p:txBody>
          <a:bodyPr wrap="square" rtlCol="0">
            <a:spAutoFit/>
          </a:bodyPr>
          <a:lstStyle/>
          <a:p>
            <a:r>
              <a:rPr lang="en-US" altLang="zh-CN" dirty="0"/>
              <a:t>: Heatmap</a:t>
            </a:r>
            <a:endParaRPr lang="en-US" dirty="0"/>
          </a:p>
        </p:txBody>
      </p:sp>
      <p:sp>
        <p:nvSpPr>
          <p:cNvPr id="64" name="TextBox 63">
            <a:extLst>
              <a:ext uri="{FF2B5EF4-FFF2-40B4-BE49-F238E27FC236}">
                <a16:creationId xmlns:a16="http://schemas.microsoft.com/office/drawing/2014/main" id="{09981462-5778-40F6-BB9E-0D0964500F94}"/>
              </a:ext>
            </a:extLst>
          </p:cNvPr>
          <p:cNvSpPr txBox="1"/>
          <p:nvPr/>
        </p:nvSpPr>
        <p:spPr>
          <a:xfrm>
            <a:off x="9381875" y="3784766"/>
            <a:ext cx="789702" cy="369332"/>
          </a:xfrm>
          <a:prstGeom prst="rect">
            <a:avLst/>
          </a:prstGeom>
          <a:noFill/>
        </p:spPr>
        <p:txBody>
          <a:bodyPr wrap="square" rtlCol="0">
            <a:spAutoFit/>
          </a:bodyPr>
          <a:lstStyle/>
          <a:p>
            <a:r>
              <a:rPr lang="en-US" altLang="zh-CN" dirty="0"/>
              <a:t>: Joint</a:t>
            </a:r>
            <a:endParaRPr lang="en-US" dirty="0"/>
          </a:p>
        </p:txBody>
      </p:sp>
    </p:spTree>
    <p:extLst>
      <p:ext uri="{BB962C8B-B14F-4D97-AF65-F5344CB8AC3E}">
        <p14:creationId xmlns:p14="http://schemas.microsoft.com/office/powerpoint/2010/main" val="580936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
                                            <p:txEl>
                                              <p:pRg st="0" end="0"/>
                                            </p:txEl>
                                          </p:spTgt>
                                        </p:tgtEl>
                                        <p:attrNameLst>
                                          <p:attrName>style.visibility</p:attrName>
                                        </p:attrNameLst>
                                      </p:cBhvr>
                                      <p:to>
                                        <p:strVal val="visible"/>
                                      </p:to>
                                    </p:set>
                                    <p:animEffect transition="in" filter="fade">
                                      <p:cBhvr>
                                        <p:cTn id="7" dur="500"/>
                                        <p:tgtEl>
                                          <p:spTgt spid="5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9">
                                            <p:txEl>
                                              <p:pRg st="0" end="0"/>
                                            </p:txEl>
                                          </p:spTgt>
                                        </p:tgtEl>
                                        <p:attrNameLst>
                                          <p:attrName>style.visibility</p:attrName>
                                        </p:attrNameLst>
                                      </p:cBhvr>
                                      <p:to>
                                        <p:strVal val="visible"/>
                                      </p:to>
                                    </p:set>
                                    <p:animEffect transition="in" filter="fade">
                                      <p:cBhvr>
                                        <p:cTn id="12" dur="500"/>
                                        <p:tgtEl>
                                          <p:spTgt spid="49">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fade">
                                      <p:cBhvr>
                                        <p:cTn id="15" dur="500"/>
                                        <p:tgtEl>
                                          <p:spTgt spid="5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1"/>
                                        </p:tgtEl>
                                        <p:attrNameLst>
                                          <p:attrName>style.visibility</p:attrName>
                                        </p:attrNameLst>
                                      </p:cBhvr>
                                      <p:to>
                                        <p:strVal val="visible"/>
                                      </p:to>
                                    </p:set>
                                    <p:animEffect transition="in" filter="fade">
                                      <p:cBhvr>
                                        <p:cTn id="18" dur="500"/>
                                        <p:tgtEl>
                                          <p:spTgt spid="5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9">
                                            <p:txEl>
                                              <p:pRg st="1" end="1"/>
                                            </p:txEl>
                                          </p:spTgt>
                                        </p:tgtEl>
                                        <p:attrNameLst>
                                          <p:attrName>style.visibility</p:attrName>
                                        </p:attrNameLst>
                                      </p:cBhvr>
                                      <p:to>
                                        <p:strVal val="visible"/>
                                      </p:to>
                                    </p:set>
                                    <p:animEffect transition="in" filter="fade">
                                      <p:cBhvr>
                                        <p:cTn id="23" dur="500"/>
                                        <p:tgtEl>
                                          <p:spTgt spid="49">
                                            <p:txEl>
                                              <p:pRg st="1" end="1"/>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2"/>
                                        </p:tgtEl>
                                        <p:attrNameLst>
                                          <p:attrName>style.visibility</p:attrName>
                                        </p:attrNameLst>
                                      </p:cBhvr>
                                      <p:to>
                                        <p:strVal val="visible"/>
                                      </p:to>
                                    </p:set>
                                    <p:animEffect transition="in" filter="fade">
                                      <p:cBhvr>
                                        <p:cTn id="26" dur="500"/>
                                        <p:tgtEl>
                                          <p:spTgt spid="5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49">
                                            <p:txEl>
                                              <p:pRg st="2" end="2"/>
                                            </p:txEl>
                                          </p:spTgt>
                                        </p:tgtEl>
                                        <p:attrNameLst>
                                          <p:attrName>style.visibility</p:attrName>
                                        </p:attrNameLst>
                                      </p:cBhvr>
                                      <p:to>
                                        <p:strVal val="visible"/>
                                      </p:to>
                                    </p:set>
                                    <p:animEffect transition="in" filter="fade">
                                      <p:cBhvr>
                                        <p:cTn id="31" dur="500"/>
                                        <p:tgtEl>
                                          <p:spTgt spid="49">
                                            <p:txEl>
                                              <p:pRg st="2" end="2"/>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500"/>
                                        <p:tgtEl>
                                          <p:spTgt spid="5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fade">
                                      <p:cBhvr>
                                        <p:cTn id="37" dur="500"/>
                                        <p:tgtEl>
                                          <p:spTgt spid="5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9">
                                            <p:txEl>
                                              <p:pRg st="3" end="3"/>
                                            </p:txEl>
                                          </p:spTgt>
                                        </p:tgtEl>
                                        <p:attrNameLst>
                                          <p:attrName>style.visibility</p:attrName>
                                        </p:attrNameLst>
                                      </p:cBhvr>
                                      <p:to>
                                        <p:strVal val="visible"/>
                                      </p:to>
                                    </p:set>
                                    <p:animEffect transition="in" filter="fade">
                                      <p:cBhvr>
                                        <p:cTn id="42" dur="500"/>
                                        <p:tgtEl>
                                          <p:spTgt spid="49">
                                            <p:txEl>
                                              <p:pRg st="3" end="3"/>
                                            </p:tx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53"/>
                                        </p:tgtEl>
                                        <p:attrNameLst>
                                          <p:attrName>style.visibility</p:attrName>
                                        </p:attrNameLst>
                                      </p:cBhvr>
                                      <p:to>
                                        <p:strVal val="visible"/>
                                      </p:to>
                                    </p:set>
                                    <p:animEffect transition="in" filter="fade">
                                      <p:cBhvr>
                                        <p:cTn id="45" dur="500"/>
                                        <p:tgtEl>
                                          <p:spTgt spid="53"/>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49">
                                            <p:txEl>
                                              <p:pRg st="4" end="4"/>
                                            </p:txEl>
                                          </p:spTgt>
                                        </p:tgtEl>
                                        <p:attrNameLst>
                                          <p:attrName>style.visibility</p:attrName>
                                        </p:attrNameLst>
                                      </p:cBhvr>
                                      <p:to>
                                        <p:strVal val="visible"/>
                                      </p:to>
                                    </p:set>
                                    <p:animEffect transition="in" filter="fade">
                                      <p:cBhvr>
                                        <p:cTn id="50" dur="500"/>
                                        <p:tgtEl>
                                          <p:spTgt spid="49">
                                            <p:txEl>
                                              <p:pRg st="4" end="4"/>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58"/>
                                        </p:tgtEl>
                                        <p:attrNameLst>
                                          <p:attrName>style.visibility</p:attrName>
                                        </p:attrNameLst>
                                      </p:cBhvr>
                                      <p:to>
                                        <p:strVal val="visible"/>
                                      </p:to>
                                    </p:set>
                                    <p:animEffect transition="in" filter="fade">
                                      <p:cBhvr>
                                        <p:cTn id="53" dur="500"/>
                                        <p:tgtEl>
                                          <p:spTgt spid="5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56"/>
                                        </p:tgtEl>
                                        <p:attrNameLst>
                                          <p:attrName>style.visibility</p:attrName>
                                        </p:attrNameLst>
                                      </p:cBhvr>
                                      <p:to>
                                        <p:strVal val="visible"/>
                                      </p:to>
                                    </p:set>
                                    <p:animEffect transition="in" filter="fade">
                                      <p:cBhvr>
                                        <p:cTn id="56"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54" grpId="0" animBg="1"/>
      <p:bldP spid="55" grpId="0" animBg="1"/>
      <p:bldP spid="56" grpId="0" animBg="1"/>
      <p:bldP spid="5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5E56C-DAF9-449E-A75C-4C7760459D77}"/>
              </a:ext>
            </a:extLst>
          </p:cNvPr>
          <p:cNvSpPr>
            <a:spLocks noGrp="1"/>
          </p:cNvSpPr>
          <p:nvPr>
            <p:ph type="title"/>
          </p:nvPr>
        </p:nvSpPr>
        <p:spPr/>
        <p:txBody>
          <a:bodyPr/>
          <a:lstStyle/>
          <a:p>
            <a:r>
              <a:rPr lang="en-US" dirty="0"/>
              <a:t>3D Pose Benchmark: Human 3.6M dataset</a:t>
            </a:r>
          </a:p>
        </p:txBody>
      </p:sp>
      <p:sp>
        <p:nvSpPr>
          <p:cNvPr id="3" name="Content Placeholder 2">
            <a:extLst>
              <a:ext uri="{FF2B5EF4-FFF2-40B4-BE49-F238E27FC236}">
                <a16:creationId xmlns:a16="http://schemas.microsoft.com/office/drawing/2014/main" id="{5213BDFE-7495-41C2-A8EB-E21FEEC91119}"/>
              </a:ext>
            </a:extLst>
          </p:cNvPr>
          <p:cNvSpPr>
            <a:spLocks noGrp="1"/>
          </p:cNvSpPr>
          <p:nvPr>
            <p:ph idx="1"/>
          </p:nvPr>
        </p:nvSpPr>
        <p:spPr>
          <a:xfrm>
            <a:off x="838200" y="1825625"/>
            <a:ext cx="4735749" cy="4351338"/>
          </a:xfrm>
        </p:spPr>
        <p:txBody>
          <a:bodyPr>
            <a:normAutofit/>
          </a:bodyPr>
          <a:lstStyle/>
          <a:p>
            <a:r>
              <a:rPr lang="en-US" sz="2400" dirty="0" err="1"/>
              <a:t>Lonescu</a:t>
            </a:r>
            <a:r>
              <a:rPr lang="en-US" sz="2400" dirty="0"/>
              <a:t> et al., Human3.6m: Large scale datasets and predictive methods for 3d human sensing in natural environments, PAMI 2014</a:t>
            </a:r>
          </a:p>
          <a:p>
            <a:endParaRPr lang="en-US" sz="2400" dirty="0"/>
          </a:p>
          <a:p>
            <a:r>
              <a:rPr lang="en-US" sz="2400" dirty="0"/>
              <a:t>Ground truth by motion capture</a:t>
            </a:r>
          </a:p>
          <a:p>
            <a:pPr marL="0" indent="0">
              <a:buNone/>
            </a:pPr>
            <a:endParaRPr lang="en-US" sz="2400" dirty="0"/>
          </a:p>
          <a:p>
            <a:r>
              <a:rPr lang="en-US" sz="2400" dirty="0"/>
              <a:t>7 subjects x 15 actions x 4 cameras</a:t>
            </a:r>
          </a:p>
          <a:p>
            <a:endParaRPr lang="en-US" sz="2400" dirty="0"/>
          </a:p>
          <a:p>
            <a:r>
              <a:rPr lang="en-US" sz="2400" dirty="0"/>
              <a:t>Millions of RGB frames</a:t>
            </a:r>
          </a:p>
        </p:txBody>
      </p:sp>
      <p:pic>
        <p:nvPicPr>
          <p:cNvPr id="4" name="Picture 3">
            <a:extLst>
              <a:ext uri="{FF2B5EF4-FFF2-40B4-BE49-F238E27FC236}">
                <a16:creationId xmlns:a16="http://schemas.microsoft.com/office/drawing/2014/main" id="{4978B4FA-F3CF-4416-A399-AB45C6D7AD1C}"/>
              </a:ext>
            </a:extLst>
          </p:cNvPr>
          <p:cNvPicPr>
            <a:picLocks noChangeAspect="1"/>
          </p:cNvPicPr>
          <p:nvPr/>
        </p:nvPicPr>
        <p:blipFill>
          <a:blip r:embed="rId3"/>
          <a:stretch>
            <a:fillRect/>
          </a:stretch>
        </p:blipFill>
        <p:spPr>
          <a:xfrm>
            <a:off x="5845232" y="1825625"/>
            <a:ext cx="6109737" cy="4867005"/>
          </a:xfrm>
          <a:prstGeom prst="rect">
            <a:avLst/>
          </a:prstGeom>
        </p:spPr>
      </p:pic>
    </p:spTree>
    <p:extLst>
      <p:ext uri="{BB962C8B-B14F-4D97-AF65-F5344CB8AC3E}">
        <p14:creationId xmlns:p14="http://schemas.microsoft.com/office/powerpoint/2010/main" val="1438026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70298-2F7C-4458-9864-95D3EA64EAE7}"/>
              </a:ext>
            </a:extLst>
          </p:cNvPr>
          <p:cNvSpPr>
            <a:spLocks noGrp="1"/>
          </p:cNvSpPr>
          <p:nvPr>
            <p:ph type="title"/>
          </p:nvPr>
        </p:nvSpPr>
        <p:spPr/>
        <p:txBody>
          <a:bodyPr/>
          <a:lstStyle/>
          <a:p>
            <a:r>
              <a:rPr lang="en-US" dirty="0"/>
              <a:t>Ablation Study: Heatmap and Joint Loss</a:t>
            </a:r>
          </a:p>
        </p:txBody>
      </p:sp>
      <p:sp>
        <p:nvSpPr>
          <p:cNvPr id="3" name="Content Placeholder 2">
            <a:extLst>
              <a:ext uri="{FF2B5EF4-FFF2-40B4-BE49-F238E27FC236}">
                <a16:creationId xmlns:a16="http://schemas.microsoft.com/office/drawing/2014/main" id="{765F02D0-DF70-48E7-86E5-B3D15BAA07D4}"/>
              </a:ext>
            </a:extLst>
          </p:cNvPr>
          <p:cNvSpPr>
            <a:spLocks noGrp="1"/>
          </p:cNvSpPr>
          <p:nvPr>
            <p:ph idx="1"/>
          </p:nvPr>
        </p:nvSpPr>
        <p:spPr>
          <a:xfrm>
            <a:off x="838200" y="1825625"/>
            <a:ext cx="10515600" cy="4942728"/>
          </a:xfrm>
        </p:spPr>
        <p:txBody>
          <a:bodyPr/>
          <a:lstStyle/>
          <a:p>
            <a:r>
              <a:rPr lang="en-US" altLang="zh-CN" dirty="0"/>
              <a:t>Network: 50-layer </a:t>
            </a:r>
            <a:r>
              <a:rPr lang="en-US" altLang="zh-CN" dirty="0" err="1"/>
              <a:t>ResNet</a:t>
            </a:r>
            <a:endParaRPr lang="en-US" altLang="zh-CN" dirty="0"/>
          </a:p>
          <a:p>
            <a:r>
              <a:rPr lang="en-US" altLang="zh-CN" dirty="0"/>
              <a:t>Training </a:t>
            </a:r>
            <a:r>
              <a:rPr lang="en-US" dirty="0"/>
              <a:t>Dataset:</a:t>
            </a:r>
          </a:p>
          <a:p>
            <a:pPr lvl="1"/>
            <a:r>
              <a:rPr lang="en-US" dirty="0"/>
              <a:t>3D benchmark: Human3.6M</a:t>
            </a:r>
          </a:p>
          <a:p>
            <a:pPr lvl="1"/>
            <a:r>
              <a:rPr lang="en-US" dirty="0">
                <a:solidFill>
                  <a:srgbClr val="FF0000"/>
                </a:solidFill>
              </a:rPr>
              <a:t>2D benchmark: MPII (for 2D 3D mixed training)</a:t>
            </a:r>
          </a:p>
          <a:p>
            <a:r>
              <a:rPr lang="en-US" dirty="0"/>
              <a:t>Methods:</a:t>
            </a:r>
          </a:p>
          <a:p>
            <a:endParaRPr lang="en-US" dirty="0"/>
          </a:p>
        </p:txBody>
      </p:sp>
      <p:sp>
        <p:nvSpPr>
          <p:cNvPr id="4" name="Rectangle 3">
            <a:extLst>
              <a:ext uri="{FF2B5EF4-FFF2-40B4-BE49-F238E27FC236}">
                <a16:creationId xmlns:a16="http://schemas.microsoft.com/office/drawing/2014/main" id="{92C1253D-E69C-48FC-9644-5AEEF3A87EA9}"/>
              </a:ext>
            </a:extLst>
          </p:cNvPr>
          <p:cNvSpPr/>
          <p:nvPr/>
        </p:nvSpPr>
        <p:spPr>
          <a:xfrm>
            <a:off x="8117541" y="2203995"/>
            <a:ext cx="3110753" cy="923330"/>
          </a:xfrm>
          <a:prstGeom prst="rect">
            <a:avLst/>
          </a:prstGeom>
        </p:spPr>
        <p:txBody>
          <a:bodyPr wrap="square">
            <a:spAutoFit/>
          </a:bodyPr>
          <a:lstStyle/>
          <a:p>
            <a:r>
              <a:rPr lang="en-US" dirty="0"/>
              <a:t>It shares the </a:t>
            </a:r>
            <a:r>
              <a:rPr lang="en-US" dirty="0">
                <a:solidFill>
                  <a:srgbClr val="0070C0"/>
                </a:solidFill>
              </a:rPr>
              <a:t>merits</a:t>
            </a:r>
            <a:r>
              <a:rPr lang="en-US" dirty="0"/>
              <a:t> of both </a:t>
            </a:r>
            <a:r>
              <a:rPr lang="en-US" dirty="0">
                <a:solidFill>
                  <a:srgbClr val="00B050"/>
                </a:solidFill>
              </a:rPr>
              <a:t>heatmap representation</a:t>
            </a:r>
            <a:r>
              <a:rPr lang="en-US" dirty="0"/>
              <a:t> and </a:t>
            </a:r>
            <a:r>
              <a:rPr lang="en-US" dirty="0">
                <a:solidFill>
                  <a:srgbClr val="7030A0"/>
                </a:solidFill>
              </a:rPr>
              <a:t>joint regression </a:t>
            </a:r>
            <a:r>
              <a:rPr lang="en-US" dirty="0"/>
              <a:t>approaches.</a:t>
            </a:r>
          </a:p>
        </p:txBody>
      </p:sp>
      <p:sp>
        <p:nvSpPr>
          <p:cNvPr id="123" name="AutoShape 3">
            <a:extLst>
              <a:ext uri="{FF2B5EF4-FFF2-40B4-BE49-F238E27FC236}">
                <a16:creationId xmlns:a16="http://schemas.microsoft.com/office/drawing/2014/main" id="{FE8F270C-E3CD-4A42-9685-BD1393CC822B}"/>
              </a:ext>
            </a:extLst>
          </p:cNvPr>
          <p:cNvSpPr>
            <a:spLocks noChangeAspect="1" noChangeArrowheads="1" noTextEdit="1"/>
          </p:cNvSpPr>
          <p:nvPr/>
        </p:nvSpPr>
        <p:spPr bwMode="auto">
          <a:xfrm>
            <a:off x="1088932" y="4117975"/>
            <a:ext cx="10139362" cy="274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F6D169C1-7BBE-4E8F-99A5-9009B38E93C7}"/>
              </a:ext>
            </a:extLst>
          </p:cNvPr>
          <p:cNvSpPr>
            <a:spLocks noChangeArrowheads="1"/>
          </p:cNvSpPr>
          <p:nvPr/>
        </p:nvSpPr>
        <p:spPr bwMode="auto">
          <a:xfrm>
            <a:off x="1098457" y="4127500"/>
            <a:ext cx="1944687" cy="5921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Rectangle 124">
            <a:extLst>
              <a:ext uri="{FF2B5EF4-FFF2-40B4-BE49-F238E27FC236}">
                <a16:creationId xmlns:a16="http://schemas.microsoft.com/office/drawing/2014/main" id="{0C00DE93-6CC6-44B3-A6FA-777A0A7CE4AD}"/>
              </a:ext>
            </a:extLst>
          </p:cNvPr>
          <p:cNvSpPr>
            <a:spLocks noChangeArrowheads="1"/>
          </p:cNvSpPr>
          <p:nvPr/>
        </p:nvSpPr>
        <p:spPr bwMode="auto">
          <a:xfrm>
            <a:off x="3043144" y="4127500"/>
            <a:ext cx="977900" cy="5921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Rectangle 125">
            <a:extLst>
              <a:ext uri="{FF2B5EF4-FFF2-40B4-BE49-F238E27FC236}">
                <a16:creationId xmlns:a16="http://schemas.microsoft.com/office/drawing/2014/main" id="{4B6A891E-D174-4CDD-B7E7-B90F82FDD659}"/>
              </a:ext>
            </a:extLst>
          </p:cNvPr>
          <p:cNvSpPr>
            <a:spLocks noChangeArrowheads="1"/>
          </p:cNvSpPr>
          <p:nvPr/>
        </p:nvSpPr>
        <p:spPr bwMode="auto">
          <a:xfrm>
            <a:off x="4021044" y="4127500"/>
            <a:ext cx="1519237" cy="5921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Rectangle 126">
            <a:extLst>
              <a:ext uri="{FF2B5EF4-FFF2-40B4-BE49-F238E27FC236}">
                <a16:creationId xmlns:a16="http://schemas.microsoft.com/office/drawing/2014/main" id="{433DD76D-AB00-436E-9435-AF823FAB5719}"/>
              </a:ext>
            </a:extLst>
          </p:cNvPr>
          <p:cNvSpPr>
            <a:spLocks noChangeArrowheads="1"/>
          </p:cNvSpPr>
          <p:nvPr/>
        </p:nvSpPr>
        <p:spPr bwMode="auto">
          <a:xfrm>
            <a:off x="5540282" y="4127500"/>
            <a:ext cx="1419225" cy="5921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Rectangle 127">
            <a:extLst>
              <a:ext uri="{FF2B5EF4-FFF2-40B4-BE49-F238E27FC236}">
                <a16:creationId xmlns:a16="http://schemas.microsoft.com/office/drawing/2014/main" id="{2540D607-39A2-48CB-9ACD-B99166849CEB}"/>
              </a:ext>
            </a:extLst>
          </p:cNvPr>
          <p:cNvSpPr>
            <a:spLocks noChangeArrowheads="1"/>
          </p:cNvSpPr>
          <p:nvPr/>
        </p:nvSpPr>
        <p:spPr bwMode="auto">
          <a:xfrm>
            <a:off x="6959507" y="4127500"/>
            <a:ext cx="1016000" cy="5921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Rectangle 128">
            <a:extLst>
              <a:ext uri="{FF2B5EF4-FFF2-40B4-BE49-F238E27FC236}">
                <a16:creationId xmlns:a16="http://schemas.microsoft.com/office/drawing/2014/main" id="{EB574751-5A64-4215-A7BC-48A72E3CB816}"/>
              </a:ext>
            </a:extLst>
          </p:cNvPr>
          <p:cNvSpPr>
            <a:spLocks noChangeArrowheads="1"/>
          </p:cNvSpPr>
          <p:nvPr/>
        </p:nvSpPr>
        <p:spPr bwMode="auto">
          <a:xfrm>
            <a:off x="7975507" y="4127500"/>
            <a:ext cx="1417637" cy="5921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Rectangle 129">
            <a:extLst>
              <a:ext uri="{FF2B5EF4-FFF2-40B4-BE49-F238E27FC236}">
                <a16:creationId xmlns:a16="http://schemas.microsoft.com/office/drawing/2014/main" id="{8C9E202B-020A-48EC-8E52-AD74B09EF951}"/>
              </a:ext>
            </a:extLst>
          </p:cNvPr>
          <p:cNvSpPr>
            <a:spLocks noChangeArrowheads="1"/>
          </p:cNvSpPr>
          <p:nvPr/>
        </p:nvSpPr>
        <p:spPr bwMode="auto">
          <a:xfrm>
            <a:off x="9393144" y="4127500"/>
            <a:ext cx="1806575" cy="5921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Rectangle 130">
            <a:extLst>
              <a:ext uri="{FF2B5EF4-FFF2-40B4-BE49-F238E27FC236}">
                <a16:creationId xmlns:a16="http://schemas.microsoft.com/office/drawing/2014/main" id="{0AA534E4-1144-46DB-A7BA-04FCCDB1E5B8}"/>
              </a:ext>
            </a:extLst>
          </p:cNvPr>
          <p:cNvSpPr>
            <a:spLocks noChangeArrowheads="1"/>
          </p:cNvSpPr>
          <p:nvPr/>
        </p:nvSpPr>
        <p:spPr bwMode="auto">
          <a:xfrm>
            <a:off x="1098457" y="4719638"/>
            <a:ext cx="1944687"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Rectangle 131">
            <a:extLst>
              <a:ext uri="{FF2B5EF4-FFF2-40B4-BE49-F238E27FC236}">
                <a16:creationId xmlns:a16="http://schemas.microsoft.com/office/drawing/2014/main" id="{A835B80D-40DD-49E9-9F03-DA2E2361EE75}"/>
              </a:ext>
            </a:extLst>
          </p:cNvPr>
          <p:cNvSpPr>
            <a:spLocks noChangeArrowheads="1"/>
          </p:cNvSpPr>
          <p:nvPr/>
        </p:nvSpPr>
        <p:spPr bwMode="auto">
          <a:xfrm>
            <a:off x="3043144" y="4719638"/>
            <a:ext cx="977900"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Rectangle 132">
            <a:extLst>
              <a:ext uri="{FF2B5EF4-FFF2-40B4-BE49-F238E27FC236}">
                <a16:creationId xmlns:a16="http://schemas.microsoft.com/office/drawing/2014/main" id="{963928E7-43E1-4F49-8485-C1D5D5C4E31F}"/>
              </a:ext>
            </a:extLst>
          </p:cNvPr>
          <p:cNvSpPr>
            <a:spLocks noChangeArrowheads="1"/>
          </p:cNvSpPr>
          <p:nvPr/>
        </p:nvSpPr>
        <p:spPr bwMode="auto">
          <a:xfrm>
            <a:off x="4021044" y="4719638"/>
            <a:ext cx="1519237"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Rectangle 133">
            <a:extLst>
              <a:ext uri="{FF2B5EF4-FFF2-40B4-BE49-F238E27FC236}">
                <a16:creationId xmlns:a16="http://schemas.microsoft.com/office/drawing/2014/main" id="{EFCB2D9D-AF71-41B2-AC95-DA5F0C424178}"/>
              </a:ext>
            </a:extLst>
          </p:cNvPr>
          <p:cNvSpPr>
            <a:spLocks noChangeArrowheads="1"/>
          </p:cNvSpPr>
          <p:nvPr/>
        </p:nvSpPr>
        <p:spPr bwMode="auto">
          <a:xfrm>
            <a:off x="5540282" y="4719638"/>
            <a:ext cx="1419225"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Rectangle 134">
            <a:extLst>
              <a:ext uri="{FF2B5EF4-FFF2-40B4-BE49-F238E27FC236}">
                <a16:creationId xmlns:a16="http://schemas.microsoft.com/office/drawing/2014/main" id="{80152DAE-8230-4EB4-B227-E8163760BDB6}"/>
              </a:ext>
            </a:extLst>
          </p:cNvPr>
          <p:cNvSpPr>
            <a:spLocks noChangeArrowheads="1"/>
          </p:cNvSpPr>
          <p:nvPr/>
        </p:nvSpPr>
        <p:spPr bwMode="auto">
          <a:xfrm>
            <a:off x="6959507" y="4719638"/>
            <a:ext cx="1016000"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Rectangle 135">
            <a:extLst>
              <a:ext uri="{FF2B5EF4-FFF2-40B4-BE49-F238E27FC236}">
                <a16:creationId xmlns:a16="http://schemas.microsoft.com/office/drawing/2014/main" id="{C358903D-A7FF-4461-B832-71DCBF77B90D}"/>
              </a:ext>
            </a:extLst>
          </p:cNvPr>
          <p:cNvSpPr>
            <a:spLocks noChangeArrowheads="1"/>
          </p:cNvSpPr>
          <p:nvPr/>
        </p:nvSpPr>
        <p:spPr bwMode="auto">
          <a:xfrm>
            <a:off x="7975507" y="4719638"/>
            <a:ext cx="1417637"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Rectangle 136">
            <a:extLst>
              <a:ext uri="{FF2B5EF4-FFF2-40B4-BE49-F238E27FC236}">
                <a16:creationId xmlns:a16="http://schemas.microsoft.com/office/drawing/2014/main" id="{FB3AF5C6-FF31-4FEA-ADC2-8DA09FB878D6}"/>
              </a:ext>
            </a:extLst>
          </p:cNvPr>
          <p:cNvSpPr>
            <a:spLocks noChangeArrowheads="1"/>
          </p:cNvSpPr>
          <p:nvPr/>
        </p:nvSpPr>
        <p:spPr bwMode="auto">
          <a:xfrm>
            <a:off x="9393144" y="4719638"/>
            <a:ext cx="1806575"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Rectangle 137">
            <a:extLst>
              <a:ext uri="{FF2B5EF4-FFF2-40B4-BE49-F238E27FC236}">
                <a16:creationId xmlns:a16="http://schemas.microsoft.com/office/drawing/2014/main" id="{019F5987-8191-40CF-9577-D867080C187E}"/>
              </a:ext>
            </a:extLst>
          </p:cNvPr>
          <p:cNvSpPr>
            <a:spLocks noChangeArrowheads="1"/>
          </p:cNvSpPr>
          <p:nvPr/>
        </p:nvSpPr>
        <p:spPr bwMode="auto">
          <a:xfrm>
            <a:off x="1098457" y="5062538"/>
            <a:ext cx="1944687" cy="6873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Rectangle 138">
            <a:extLst>
              <a:ext uri="{FF2B5EF4-FFF2-40B4-BE49-F238E27FC236}">
                <a16:creationId xmlns:a16="http://schemas.microsoft.com/office/drawing/2014/main" id="{881740BE-AF88-4E1E-B736-B77CBF317FCF}"/>
              </a:ext>
            </a:extLst>
          </p:cNvPr>
          <p:cNvSpPr>
            <a:spLocks noChangeArrowheads="1"/>
          </p:cNvSpPr>
          <p:nvPr/>
        </p:nvSpPr>
        <p:spPr bwMode="auto">
          <a:xfrm>
            <a:off x="3043144" y="5062538"/>
            <a:ext cx="977900" cy="3444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Rectangle 139">
            <a:extLst>
              <a:ext uri="{FF2B5EF4-FFF2-40B4-BE49-F238E27FC236}">
                <a16:creationId xmlns:a16="http://schemas.microsoft.com/office/drawing/2014/main" id="{CCACE2E6-F126-4D2E-BC2C-336B7EF403EF}"/>
              </a:ext>
            </a:extLst>
          </p:cNvPr>
          <p:cNvSpPr>
            <a:spLocks noChangeArrowheads="1"/>
          </p:cNvSpPr>
          <p:nvPr/>
        </p:nvSpPr>
        <p:spPr bwMode="auto">
          <a:xfrm>
            <a:off x="4021044" y="5062538"/>
            <a:ext cx="1519237" cy="3444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Rectangle 140">
            <a:extLst>
              <a:ext uri="{FF2B5EF4-FFF2-40B4-BE49-F238E27FC236}">
                <a16:creationId xmlns:a16="http://schemas.microsoft.com/office/drawing/2014/main" id="{B7290EBD-F106-4D38-AE38-E535EB8C49A9}"/>
              </a:ext>
            </a:extLst>
          </p:cNvPr>
          <p:cNvSpPr>
            <a:spLocks noChangeArrowheads="1"/>
          </p:cNvSpPr>
          <p:nvPr/>
        </p:nvSpPr>
        <p:spPr bwMode="auto">
          <a:xfrm>
            <a:off x="5540282" y="5062538"/>
            <a:ext cx="1419225" cy="3444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Rectangle 141">
            <a:extLst>
              <a:ext uri="{FF2B5EF4-FFF2-40B4-BE49-F238E27FC236}">
                <a16:creationId xmlns:a16="http://schemas.microsoft.com/office/drawing/2014/main" id="{D7E3652A-61A0-42BE-B66B-4B33A347309D}"/>
              </a:ext>
            </a:extLst>
          </p:cNvPr>
          <p:cNvSpPr>
            <a:spLocks noChangeArrowheads="1"/>
          </p:cNvSpPr>
          <p:nvPr/>
        </p:nvSpPr>
        <p:spPr bwMode="auto">
          <a:xfrm>
            <a:off x="6959507" y="5062538"/>
            <a:ext cx="1016000" cy="3444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Rectangle 142">
            <a:extLst>
              <a:ext uri="{FF2B5EF4-FFF2-40B4-BE49-F238E27FC236}">
                <a16:creationId xmlns:a16="http://schemas.microsoft.com/office/drawing/2014/main" id="{51972F49-6B4B-49C7-B1F8-5843E1947FA6}"/>
              </a:ext>
            </a:extLst>
          </p:cNvPr>
          <p:cNvSpPr>
            <a:spLocks noChangeArrowheads="1"/>
          </p:cNvSpPr>
          <p:nvPr/>
        </p:nvSpPr>
        <p:spPr bwMode="auto">
          <a:xfrm>
            <a:off x="7975507" y="5062538"/>
            <a:ext cx="1417637" cy="3444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Rectangle 143">
            <a:extLst>
              <a:ext uri="{FF2B5EF4-FFF2-40B4-BE49-F238E27FC236}">
                <a16:creationId xmlns:a16="http://schemas.microsoft.com/office/drawing/2014/main" id="{0AC79660-FB95-4EFC-915D-7458954441DB}"/>
              </a:ext>
            </a:extLst>
          </p:cNvPr>
          <p:cNvSpPr>
            <a:spLocks noChangeArrowheads="1"/>
          </p:cNvSpPr>
          <p:nvPr/>
        </p:nvSpPr>
        <p:spPr bwMode="auto">
          <a:xfrm>
            <a:off x="9393144" y="5062538"/>
            <a:ext cx="1806575" cy="3444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Rectangle 144">
            <a:extLst>
              <a:ext uri="{FF2B5EF4-FFF2-40B4-BE49-F238E27FC236}">
                <a16:creationId xmlns:a16="http://schemas.microsoft.com/office/drawing/2014/main" id="{DAFEC898-AAB4-411D-8EE0-66D10F87EED5}"/>
              </a:ext>
            </a:extLst>
          </p:cNvPr>
          <p:cNvSpPr>
            <a:spLocks noChangeArrowheads="1"/>
          </p:cNvSpPr>
          <p:nvPr/>
        </p:nvSpPr>
        <p:spPr bwMode="auto">
          <a:xfrm>
            <a:off x="3043144" y="5407025"/>
            <a:ext cx="977900"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Rectangle 145">
            <a:extLst>
              <a:ext uri="{FF2B5EF4-FFF2-40B4-BE49-F238E27FC236}">
                <a16:creationId xmlns:a16="http://schemas.microsoft.com/office/drawing/2014/main" id="{D19BE43A-3564-45E7-9449-95CB08F9060F}"/>
              </a:ext>
            </a:extLst>
          </p:cNvPr>
          <p:cNvSpPr>
            <a:spLocks noChangeArrowheads="1"/>
          </p:cNvSpPr>
          <p:nvPr/>
        </p:nvSpPr>
        <p:spPr bwMode="auto">
          <a:xfrm>
            <a:off x="4021044" y="5407025"/>
            <a:ext cx="1519237"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Rectangle 146">
            <a:extLst>
              <a:ext uri="{FF2B5EF4-FFF2-40B4-BE49-F238E27FC236}">
                <a16:creationId xmlns:a16="http://schemas.microsoft.com/office/drawing/2014/main" id="{4FEDCF79-45AF-491F-97BF-004897195733}"/>
              </a:ext>
            </a:extLst>
          </p:cNvPr>
          <p:cNvSpPr>
            <a:spLocks noChangeArrowheads="1"/>
          </p:cNvSpPr>
          <p:nvPr/>
        </p:nvSpPr>
        <p:spPr bwMode="auto">
          <a:xfrm>
            <a:off x="5540282" y="5407025"/>
            <a:ext cx="1419225"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Rectangle 147">
            <a:extLst>
              <a:ext uri="{FF2B5EF4-FFF2-40B4-BE49-F238E27FC236}">
                <a16:creationId xmlns:a16="http://schemas.microsoft.com/office/drawing/2014/main" id="{C33B63AF-957B-452A-A05D-DF29184E74F9}"/>
              </a:ext>
            </a:extLst>
          </p:cNvPr>
          <p:cNvSpPr>
            <a:spLocks noChangeArrowheads="1"/>
          </p:cNvSpPr>
          <p:nvPr/>
        </p:nvSpPr>
        <p:spPr bwMode="auto">
          <a:xfrm>
            <a:off x="6959507" y="5407025"/>
            <a:ext cx="1016000"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148">
            <a:extLst>
              <a:ext uri="{FF2B5EF4-FFF2-40B4-BE49-F238E27FC236}">
                <a16:creationId xmlns:a16="http://schemas.microsoft.com/office/drawing/2014/main" id="{9D900F41-C133-430F-8972-12997BC78482}"/>
              </a:ext>
            </a:extLst>
          </p:cNvPr>
          <p:cNvSpPr>
            <a:spLocks noChangeArrowheads="1"/>
          </p:cNvSpPr>
          <p:nvPr/>
        </p:nvSpPr>
        <p:spPr bwMode="auto">
          <a:xfrm>
            <a:off x="7975507" y="5407025"/>
            <a:ext cx="1417637"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149">
            <a:extLst>
              <a:ext uri="{FF2B5EF4-FFF2-40B4-BE49-F238E27FC236}">
                <a16:creationId xmlns:a16="http://schemas.microsoft.com/office/drawing/2014/main" id="{69B2E5DC-AE7F-4333-B33E-93C7C4CE85F6}"/>
              </a:ext>
            </a:extLst>
          </p:cNvPr>
          <p:cNvSpPr>
            <a:spLocks noChangeArrowheads="1"/>
          </p:cNvSpPr>
          <p:nvPr/>
        </p:nvSpPr>
        <p:spPr bwMode="auto">
          <a:xfrm>
            <a:off x="9393144" y="5407025"/>
            <a:ext cx="1806575"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Rectangle 150">
            <a:extLst>
              <a:ext uri="{FF2B5EF4-FFF2-40B4-BE49-F238E27FC236}">
                <a16:creationId xmlns:a16="http://schemas.microsoft.com/office/drawing/2014/main" id="{6024AA9E-F03F-4F30-A90A-36303DD404F5}"/>
              </a:ext>
            </a:extLst>
          </p:cNvPr>
          <p:cNvSpPr>
            <a:spLocks noChangeArrowheads="1"/>
          </p:cNvSpPr>
          <p:nvPr/>
        </p:nvSpPr>
        <p:spPr bwMode="auto">
          <a:xfrm>
            <a:off x="1098457" y="5749925"/>
            <a:ext cx="1944687" cy="10287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Rectangle 151">
            <a:extLst>
              <a:ext uri="{FF2B5EF4-FFF2-40B4-BE49-F238E27FC236}">
                <a16:creationId xmlns:a16="http://schemas.microsoft.com/office/drawing/2014/main" id="{AC537F10-9849-4F80-A6C5-142D5A429714}"/>
              </a:ext>
            </a:extLst>
          </p:cNvPr>
          <p:cNvSpPr>
            <a:spLocks noChangeArrowheads="1"/>
          </p:cNvSpPr>
          <p:nvPr/>
        </p:nvSpPr>
        <p:spPr bwMode="auto">
          <a:xfrm>
            <a:off x="3043144" y="5749925"/>
            <a:ext cx="977900"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152">
            <a:extLst>
              <a:ext uri="{FF2B5EF4-FFF2-40B4-BE49-F238E27FC236}">
                <a16:creationId xmlns:a16="http://schemas.microsoft.com/office/drawing/2014/main" id="{41AB079F-8FC0-448D-B747-E65D7C8D0F90}"/>
              </a:ext>
            </a:extLst>
          </p:cNvPr>
          <p:cNvSpPr>
            <a:spLocks noChangeArrowheads="1"/>
          </p:cNvSpPr>
          <p:nvPr/>
        </p:nvSpPr>
        <p:spPr bwMode="auto">
          <a:xfrm>
            <a:off x="4021044" y="5749925"/>
            <a:ext cx="1519237"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Rectangle 153">
            <a:extLst>
              <a:ext uri="{FF2B5EF4-FFF2-40B4-BE49-F238E27FC236}">
                <a16:creationId xmlns:a16="http://schemas.microsoft.com/office/drawing/2014/main" id="{AE41E399-BCBF-4762-B0C1-32EF44271945}"/>
              </a:ext>
            </a:extLst>
          </p:cNvPr>
          <p:cNvSpPr>
            <a:spLocks noChangeArrowheads="1"/>
          </p:cNvSpPr>
          <p:nvPr/>
        </p:nvSpPr>
        <p:spPr bwMode="auto">
          <a:xfrm>
            <a:off x="5540282" y="5749925"/>
            <a:ext cx="1419225"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Rectangle 154">
            <a:extLst>
              <a:ext uri="{FF2B5EF4-FFF2-40B4-BE49-F238E27FC236}">
                <a16:creationId xmlns:a16="http://schemas.microsoft.com/office/drawing/2014/main" id="{12E5B1DD-8A6A-43BA-8566-AF092B969BE2}"/>
              </a:ext>
            </a:extLst>
          </p:cNvPr>
          <p:cNvSpPr>
            <a:spLocks noChangeArrowheads="1"/>
          </p:cNvSpPr>
          <p:nvPr/>
        </p:nvSpPr>
        <p:spPr bwMode="auto">
          <a:xfrm>
            <a:off x="6959507" y="5749925"/>
            <a:ext cx="1016000"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Rectangle 155">
            <a:extLst>
              <a:ext uri="{FF2B5EF4-FFF2-40B4-BE49-F238E27FC236}">
                <a16:creationId xmlns:a16="http://schemas.microsoft.com/office/drawing/2014/main" id="{48D65E29-68FC-4F50-8ED8-FCBA5596B49C}"/>
              </a:ext>
            </a:extLst>
          </p:cNvPr>
          <p:cNvSpPr>
            <a:spLocks noChangeArrowheads="1"/>
          </p:cNvSpPr>
          <p:nvPr/>
        </p:nvSpPr>
        <p:spPr bwMode="auto">
          <a:xfrm>
            <a:off x="7975507" y="5749925"/>
            <a:ext cx="1417637"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Rectangle 156">
            <a:extLst>
              <a:ext uri="{FF2B5EF4-FFF2-40B4-BE49-F238E27FC236}">
                <a16:creationId xmlns:a16="http://schemas.microsoft.com/office/drawing/2014/main" id="{EB27FB83-429A-481D-83D5-4DD4B375892B}"/>
              </a:ext>
            </a:extLst>
          </p:cNvPr>
          <p:cNvSpPr>
            <a:spLocks noChangeArrowheads="1"/>
          </p:cNvSpPr>
          <p:nvPr/>
        </p:nvSpPr>
        <p:spPr bwMode="auto">
          <a:xfrm>
            <a:off x="9393144" y="5749925"/>
            <a:ext cx="1806575"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Rectangle 157">
            <a:extLst>
              <a:ext uri="{FF2B5EF4-FFF2-40B4-BE49-F238E27FC236}">
                <a16:creationId xmlns:a16="http://schemas.microsoft.com/office/drawing/2014/main" id="{BFD30FFF-68BA-4F94-8E1E-C814A73A41F1}"/>
              </a:ext>
            </a:extLst>
          </p:cNvPr>
          <p:cNvSpPr>
            <a:spLocks noChangeArrowheads="1"/>
          </p:cNvSpPr>
          <p:nvPr/>
        </p:nvSpPr>
        <p:spPr bwMode="auto">
          <a:xfrm>
            <a:off x="3043144" y="6092825"/>
            <a:ext cx="977900"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Rectangle 158">
            <a:extLst>
              <a:ext uri="{FF2B5EF4-FFF2-40B4-BE49-F238E27FC236}">
                <a16:creationId xmlns:a16="http://schemas.microsoft.com/office/drawing/2014/main" id="{86EC4305-270F-42A1-88BD-9B488ED8D792}"/>
              </a:ext>
            </a:extLst>
          </p:cNvPr>
          <p:cNvSpPr>
            <a:spLocks noChangeArrowheads="1"/>
          </p:cNvSpPr>
          <p:nvPr/>
        </p:nvSpPr>
        <p:spPr bwMode="auto">
          <a:xfrm>
            <a:off x="4021044" y="6092825"/>
            <a:ext cx="1519237"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Rectangle 159">
            <a:extLst>
              <a:ext uri="{FF2B5EF4-FFF2-40B4-BE49-F238E27FC236}">
                <a16:creationId xmlns:a16="http://schemas.microsoft.com/office/drawing/2014/main" id="{E0F087A1-AA4F-4968-9DB7-F8E01FB13741}"/>
              </a:ext>
            </a:extLst>
          </p:cNvPr>
          <p:cNvSpPr>
            <a:spLocks noChangeArrowheads="1"/>
          </p:cNvSpPr>
          <p:nvPr/>
        </p:nvSpPr>
        <p:spPr bwMode="auto">
          <a:xfrm>
            <a:off x="5540282" y="6092825"/>
            <a:ext cx="1419225"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Rectangle 160">
            <a:extLst>
              <a:ext uri="{FF2B5EF4-FFF2-40B4-BE49-F238E27FC236}">
                <a16:creationId xmlns:a16="http://schemas.microsoft.com/office/drawing/2014/main" id="{72029BFF-9333-4CAB-B977-F74E2252D194}"/>
              </a:ext>
            </a:extLst>
          </p:cNvPr>
          <p:cNvSpPr>
            <a:spLocks noChangeArrowheads="1"/>
          </p:cNvSpPr>
          <p:nvPr/>
        </p:nvSpPr>
        <p:spPr bwMode="auto">
          <a:xfrm>
            <a:off x="6959507" y="6092825"/>
            <a:ext cx="1016000"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Rectangle 161">
            <a:extLst>
              <a:ext uri="{FF2B5EF4-FFF2-40B4-BE49-F238E27FC236}">
                <a16:creationId xmlns:a16="http://schemas.microsoft.com/office/drawing/2014/main" id="{2CEE5785-8C87-4E52-9776-EE9D4CD92400}"/>
              </a:ext>
            </a:extLst>
          </p:cNvPr>
          <p:cNvSpPr>
            <a:spLocks noChangeArrowheads="1"/>
          </p:cNvSpPr>
          <p:nvPr/>
        </p:nvSpPr>
        <p:spPr bwMode="auto">
          <a:xfrm>
            <a:off x="7975507" y="6092825"/>
            <a:ext cx="1417637"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Rectangle 162">
            <a:extLst>
              <a:ext uri="{FF2B5EF4-FFF2-40B4-BE49-F238E27FC236}">
                <a16:creationId xmlns:a16="http://schemas.microsoft.com/office/drawing/2014/main" id="{B2D2D005-A151-4F17-A751-9F4CBA0E3B30}"/>
              </a:ext>
            </a:extLst>
          </p:cNvPr>
          <p:cNvSpPr>
            <a:spLocks noChangeArrowheads="1"/>
          </p:cNvSpPr>
          <p:nvPr/>
        </p:nvSpPr>
        <p:spPr bwMode="auto">
          <a:xfrm>
            <a:off x="9393144" y="6092825"/>
            <a:ext cx="1806575" cy="3429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Rectangle 163">
            <a:extLst>
              <a:ext uri="{FF2B5EF4-FFF2-40B4-BE49-F238E27FC236}">
                <a16:creationId xmlns:a16="http://schemas.microsoft.com/office/drawing/2014/main" id="{9120AC31-DDA6-453F-89B6-13BF55CE6EC2}"/>
              </a:ext>
            </a:extLst>
          </p:cNvPr>
          <p:cNvSpPr>
            <a:spLocks noChangeArrowheads="1"/>
          </p:cNvSpPr>
          <p:nvPr/>
        </p:nvSpPr>
        <p:spPr bwMode="auto">
          <a:xfrm>
            <a:off x="3043144" y="6435725"/>
            <a:ext cx="977900"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Rectangle 164">
            <a:extLst>
              <a:ext uri="{FF2B5EF4-FFF2-40B4-BE49-F238E27FC236}">
                <a16:creationId xmlns:a16="http://schemas.microsoft.com/office/drawing/2014/main" id="{93DE0688-D49E-4C3D-BA9E-8177A0D7A70A}"/>
              </a:ext>
            </a:extLst>
          </p:cNvPr>
          <p:cNvSpPr>
            <a:spLocks noChangeArrowheads="1"/>
          </p:cNvSpPr>
          <p:nvPr/>
        </p:nvSpPr>
        <p:spPr bwMode="auto">
          <a:xfrm>
            <a:off x="4021044" y="6435725"/>
            <a:ext cx="1519237"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Rectangle 165">
            <a:extLst>
              <a:ext uri="{FF2B5EF4-FFF2-40B4-BE49-F238E27FC236}">
                <a16:creationId xmlns:a16="http://schemas.microsoft.com/office/drawing/2014/main" id="{73F97EF4-BE30-4503-84B5-C8D0E22A6F85}"/>
              </a:ext>
            </a:extLst>
          </p:cNvPr>
          <p:cNvSpPr>
            <a:spLocks noChangeArrowheads="1"/>
          </p:cNvSpPr>
          <p:nvPr/>
        </p:nvSpPr>
        <p:spPr bwMode="auto">
          <a:xfrm>
            <a:off x="5540282" y="6435725"/>
            <a:ext cx="1419225"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Rectangle 166">
            <a:extLst>
              <a:ext uri="{FF2B5EF4-FFF2-40B4-BE49-F238E27FC236}">
                <a16:creationId xmlns:a16="http://schemas.microsoft.com/office/drawing/2014/main" id="{5429F257-56CC-41DF-9F1B-D7811CA9DD4F}"/>
              </a:ext>
            </a:extLst>
          </p:cNvPr>
          <p:cNvSpPr>
            <a:spLocks noChangeArrowheads="1"/>
          </p:cNvSpPr>
          <p:nvPr/>
        </p:nvSpPr>
        <p:spPr bwMode="auto">
          <a:xfrm>
            <a:off x="6959507" y="6435725"/>
            <a:ext cx="1016000"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Rectangle 167">
            <a:extLst>
              <a:ext uri="{FF2B5EF4-FFF2-40B4-BE49-F238E27FC236}">
                <a16:creationId xmlns:a16="http://schemas.microsoft.com/office/drawing/2014/main" id="{B831A2AE-CD87-4755-964F-0142581FF222}"/>
              </a:ext>
            </a:extLst>
          </p:cNvPr>
          <p:cNvSpPr>
            <a:spLocks noChangeArrowheads="1"/>
          </p:cNvSpPr>
          <p:nvPr/>
        </p:nvSpPr>
        <p:spPr bwMode="auto">
          <a:xfrm>
            <a:off x="7975507" y="6435725"/>
            <a:ext cx="1417637"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Rectangle 168">
            <a:extLst>
              <a:ext uri="{FF2B5EF4-FFF2-40B4-BE49-F238E27FC236}">
                <a16:creationId xmlns:a16="http://schemas.microsoft.com/office/drawing/2014/main" id="{C5904A6F-50DE-4974-9EF1-4C85FAE7FFD9}"/>
              </a:ext>
            </a:extLst>
          </p:cNvPr>
          <p:cNvSpPr>
            <a:spLocks noChangeArrowheads="1"/>
          </p:cNvSpPr>
          <p:nvPr/>
        </p:nvSpPr>
        <p:spPr bwMode="auto">
          <a:xfrm>
            <a:off x="9393144" y="6435725"/>
            <a:ext cx="1806575" cy="3429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Line 51">
            <a:extLst>
              <a:ext uri="{FF2B5EF4-FFF2-40B4-BE49-F238E27FC236}">
                <a16:creationId xmlns:a16="http://schemas.microsoft.com/office/drawing/2014/main" id="{E545F2F6-80C0-4163-81ED-954F1132233D}"/>
              </a:ext>
            </a:extLst>
          </p:cNvPr>
          <p:cNvSpPr>
            <a:spLocks noChangeShapeType="1"/>
          </p:cNvSpPr>
          <p:nvPr/>
        </p:nvSpPr>
        <p:spPr bwMode="auto">
          <a:xfrm>
            <a:off x="3043144" y="4121150"/>
            <a:ext cx="0" cy="26638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1" name="Line 52">
            <a:extLst>
              <a:ext uri="{FF2B5EF4-FFF2-40B4-BE49-F238E27FC236}">
                <a16:creationId xmlns:a16="http://schemas.microsoft.com/office/drawing/2014/main" id="{DECF9047-F097-4810-B325-531A714845D8}"/>
              </a:ext>
            </a:extLst>
          </p:cNvPr>
          <p:cNvSpPr>
            <a:spLocks noChangeShapeType="1"/>
          </p:cNvSpPr>
          <p:nvPr/>
        </p:nvSpPr>
        <p:spPr bwMode="auto">
          <a:xfrm>
            <a:off x="4021044" y="4121150"/>
            <a:ext cx="0" cy="26638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2" name="Line 53">
            <a:extLst>
              <a:ext uri="{FF2B5EF4-FFF2-40B4-BE49-F238E27FC236}">
                <a16:creationId xmlns:a16="http://schemas.microsoft.com/office/drawing/2014/main" id="{16EA512D-A6BE-40F9-84AA-BCE3C9C71D5E}"/>
              </a:ext>
            </a:extLst>
          </p:cNvPr>
          <p:cNvSpPr>
            <a:spLocks noChangeShapeType="1"/>
          </p:cNvSpPr>
          <p:nvPr/>
        </p:nvSpPr>
        <p:spPr bwMode="auto">
          <a:xfrm>
            <a:off x="5540282" y="4121150"/>
            <a:ext cx="0" cy="26638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3" name="Line 54">
            <a:extLst>
              <a:ext uri="{FF2B5EF4-FFF2-40B4-BE49-F238E27FC236}">
                <a16:creationId xmlns:a16="http://schemas.microsoft.com/office/drawing/2014/main" id="{8262FF9B-7467-4D8C-90DF-DE8B4213A2A1}"/>
              </a:ext>
            </a:extLst>
          </p:cNvPr>
          <p:cNvSpPr>
            <a:spLocks noChangeShapeType="1"/>
          </p:cNvSpPr>
          <p:nvPr/>
        </p:nvSpPr>
        <p:spPr bwMode="auto">
          <a:xfrm>
            <a:off x="6959507" y="4121150"/>
            <a:ext cx="0" cy="26638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4" name="Line 55">
            <a:extLst>
              <a:ext uri="{FF2B5EF4-FFF2-40B4-BE49-F238E27FC236}">
                <a16:creationId xmlns:a16="http://schemas.microsoft.com/office/drawing/2014/main" id="{1CA946F1-6E74-4CE7-BA8B-6AC07DA196E3}"/>
              </a:ext>
            </a:extLst>
          </p:cNvPr>
          <p:cNvSpPr>
            <a:spLocks noChangeShapeType="1"/>
          </p:cNvSpPr>
          <p:nvPr/>
        </p:nvSpPr>
        <p:spPr bwMode="auto">
          <a:xfrm>
            <a:off x="7975507" y="4121150"/>
            <a:ext cx="0" cy="26638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5" name="Line 56">
            <a:extLst>
              <a:ext uri="{FF2B5EF4-FFF2-40B4-BE49-F238E27FC236}">
                <a16:creationId xmlns:a16="http://schemas.microsoft.com/office/drawing/2014/main" id="{9FE9A063-5404-4CE6-9841-D8AB4CAB064E}"/>
              </a:ext>
            </a:extLst>
          </p:cNvPr>
          <p:cNvSpPr>
            <a:spLocks noChangeShapeType="1"/>
          </p:cNvSpPr>
          <p:nvPr/>
        </p:nvSpPr>
        <p:spPr bwMode="auto">
          <a:xfrm>
            <a:off x="9393144" y="4121150"/>
            <a:ext cx="0" cy="26638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6" name="Line 57">
            <a:extLst>
              <a:ext uri="{FF2B5EF4-FFF2-40B4-BE49-F238E27FC236}">
                <a16:creationId xmlns:a16="http://schemas.microsoft.com/office/drawing/2014/main" id="{F2B88BF9-B614-420E-8887-D603EA9B9F59}"/>
              </a:ext>
            </a:extLst>
          </p:cNvPr>
          <p:cNvSpPr>
            <a:spLocks noChangeShapeType="1"/>
          </p:cNvSpPr>
          <p:nvPr/>
        </p:nvSpPr>
        <p:spPr bwMode="auto">
          <a:xfrm>
            <a:off x="1092107" y="4719638"/>
            <a:ext cx="10113962" cy="0"/>
          </a:xfrm>
          <a:prstGeom prst="line">
            <a:avLst/>
          </a:prstGeom>
          <a:noFill/>
          <a:ln w="381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7" name="Line 58">
            <a:extLst>
              <a:ext uri="{FF2B5EF4-FFF2-40B4-BE49-F238E27FC236}">
                <a16:creationId xmlns:a16="http://schemas.microsoft.com/office/drawing/2014/main" id="{EFAA6EB9-BD7B-4A0E-A514-9D7B59F4644E}"/>
              </a:ext>
            </a:extLst>
          </p:cNvPr>
          <p:cNvSpPr>
            <a:spLocks noChangeShapeType="1"/>
          </p:cNvSpPr>
          <p:nvPr/>
        </p:nvSpPr>
        <p:spPr bwMode="auto">
          <a:xfrm>
            <a:off x="1092107" y="5062538"/>
            <a:ext cx="10113962"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8" name="Line 59">
            <a:extLst>
              <a:ext uri="{FF2B5EF4-FFF2-40B4-BE49-F238E27FC236}">
                <a16:creationId xmlns:a16="http://schemas.microsoft.com/office/drawing/2014/main" id="{5BCA59B5-92C6-40D6-8E3A-0E7A6ADC9894}"/>
              </a:ext>
            </a:extLst>
          </p:cNvPr>
          <p:cNvSpPr>
            <a:spLocks noChangeShapeType="1"/>
          </p:cNvSpPr>
          <p:nvPr/>
        </p:nvSpPr>
        <p:spPr bwMode="auto">
          <a:xfrm>
            <a:off x="3036794" y="5407025"/>
            <a:ext cx="8169275"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9" name="Line 60">
            <a:extLst>
              <a:ext uri="{FF2B5EF4-FFF2-40B4-BE49-F238E27FC236}">
                <a16:creationId xmlns:a16="http://schemas.microsoft.com/office/drawing/2014/main" id="{988F6247-C4AD-4A8D-8D27-0A1C5A596134}"/>
              </a:ext>
            </a:extLst>
          </p:cNvPr>
          <p:cNvSpPr>
            <a:spLocks noChangeShapeType="1"/>
          </p:cNvSpPr>
          <p:nvPr/>
        </p:nvSpPr>
        <p:spPr bwMode="auto">
          <a:xfrm>
            <a:off x="1092107" y="5749925"/>
            <a:ext cx="10113962"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 name="Line 61">
            <a:extLst>
              <a:ext uri="{FF2B5EF4-FFF2-40B4-BE49-F238E27FC236}">
                <a16:creationId xmlns:a16="http://schemas.microsoft.com/office/drawing/2014/main" id="{38E7C6B8-3DF7-4E78-8471-948514623FA1}"/>
              </a:ext>
            </a:extLst>
          </p:cNvPr>
          <p:cNvSpPr>
            <a:spLocks noChangeShapeType="1"/>
          </p:cNvSpPr>
          <p:nvPr/>
        </p:nvSpPr>
        <p:spPr bwMode="auto">
          <a:xfrm>
            <a:off x="3036794" y="6092825"/>
            <a:ext cx="8169275"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 name="Line 62">
            <a:extLst>
              <a:ext uri="{FF2B5EF4-FFF2-40B4-BE49-F238E27FC236}">
                <a16:creationId xmlns:a16="http://schemas.microsoft.com/office/drawing/2014/main" id="{6744268E-2B52-44F8-AD13-6CFD3823C04C}"/>
              </a:ext>
            </a:extLst>
          </p:cNvPr>
          <p:cNvSpPr>
            <a:spLocks noChangeShapeType="1"/>
          </p:cNvSpPr>
          <p:nvPr/>
        </p:nvSpPr>
        <p:spPr bwMode="auto">
          <a:xfrm>
            <a:off x="3036794" y="6435725"/>
            <a:ext cx="8169275"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 name="Line 63">
            <a:extLst>
              <a:ext uri="{FF2B5EF4-FFF2-40B4-BE49-F238E27FC236}">
                <a16:creationId xmlns:a16="http://schemas.microsoft.com/office/drawing/2014/main" id="{75639965-F20B-4465-B901-4FA583A0CEB8}"/>
              </a:ext>
            </a:extLst>
          </p:cNvPr>
          <p:cNvSpPr>
            <a:spLocks noChangeShapeType="1"/>
          </p:cNvSpPr>
          <p:nvPr/>
        </p:nvSpPr>
        <p:spPr bwMode="auto">
          <a:xfrm>
            <a:off x="1098457" y="4121150"/>
            <a:ext cx="0" cy="26638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3" name="Line 64">
            <a:extLst>
              <a:ext uri="{FF2B5EF4-FFF2-40B4-BE49-F238E27FC236}">
                <a16:creationId xmlns:a16="http://schemas.microsoft.com/office/drawing/2014/main" id="{272058E7-BD48-4F77-932D-64A58E336615}"/>
              </a:ext>
            </a:extLst>
          </p:cNvPr>
          <p:cNvSpPr>
            <a:spLocks noChangeShapeType="1"/>
          </p:cNvSpPr>
          <p:nvPr/>
        </p:nvSpPr>
        <p:spPr bwMode="auto">
          <a:xfrm>
            <a:off x="11199719" y="4121150"/>
            <a:ext cx="0" cy="26638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4" name="Line 65">
            <a:extLst>
              <a:ext uri="{FF2B5EF4-FFF2-40B4-BE49-F238E27FC236}">
                <a16:creationId xmlns:a16="http://schemas.microsoft.com/office/drawing/2014/main" id="{2EAF340B-B2B5-4D32-A77E-C8C08695DB4F}"/>
              </a:ext>
            </a:extLst>
          </p:cNvPr>
          <p:cNvSpPr>
            <a:spLocks noChangeShapeType="1"/>
          </p:cNvSpPr>
          <p:nvPr/>
        </p:nvSpPr>
        <p:spPr bwMode="auto">
          <a:xfrm>
            <a:off x="1092107" y="4127500"/>
            <a:ext cx="10113962"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5" name="Line 66">
            <a:extLst>
              <a:ext uri="{FF2B5EF4-FFF2-40B4-BE49-F238E27FC236}">
                <a16:creationId xmlns:a16="http://schemas.microsoft.com/office/drawing/2014/main" id="{9E0D36D8-0DC9-4F87-A418-54640285E439}"/>
              </a:ext>
            </a:extLst>
          </p:cNvPr>
          <p:cNvSpPr>
            <a:spLocks noChangeShapeType="1"/>
          </p:cNvSpPr>
          <p:nvPr/>
        </p:nvSpPr>
        <p:spPr bwMode="auto">
          <a:xfrm>
            <a:off x="1092107" y="6778625"/>
            <a:ext cx="10113962"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6" name="Rectangle 185">
            <a:extLst>
              <a:ext uri="{FF2B5EF4-FFF2-40B4-BE49-F238E27FC236}">
                <a16:creationId xmlns:a16="http://schemas.microsoft.com/office/drawing/2014/main" id="{BD21C2AE-7CC8-4479-9F71-1F5B69224B2C}"/>
              </a:ext>
            </a:extLst>
          </p:cNvPr>
          <p:cNvSpPr>
            <a:spLocks noChangeArrowheads="1"/>
          </p:cNvSpPr>
          <p:nvPr/>
        </p:nvSpPr>
        <p:spPr bwMode="auto">
          <a:xfrm>
            <a:off x="1196882" y="4178300"/>
            <a:ext cx="912812"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FFFFFF"/>
                </a:solidFill>
                <a:effectLst/>
                <a:latin typeface="Calibri" panose="020F0502020204030204" pitchFamily="34" charset="0"/>
              </a:rPr>
              <a:t>Methods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87" name="Rectangle 186">
            <a:extLst>
              <a:ext uri="{FF2B5EF4-FFF2-40B4-BE49-F238E27FC236}">
                <a16:creationId xmlns:a16="http://schemas.microsoft.com/office/drawing/2014/main" id="{9DDFD1BA-816D-4E82-B9DC-CAE6B1D759B1}"/>
              </a:ext>
            </a:extLst>
          </p:cNvPr>
          <p:cNvSpPr>
            <a:spLocks noChangeArrowheads="1"/>
          </p:cNvSpPr>
          <p:nvPr/>
        </p:nvSpPr>
        <p:spPr bwMode="auto">
          <a:xfrm>
            <a:off x="3141569" y="4178300"/>
            <a:ext cx="903287"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FFFFFF"/>
                </a:solidFill>
                <a:effectLst/>
                <a:latin typeface="Calibri" panose="020F0502020204030204" pitchFamily="34" charset="0"/>
              </a:rPr>
              <a:t>Notation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8" name="Rectangle 187">
            <a:extLst>
              <a:ext uri="{FF2B5EF4-FFF2-40B4-BE49-F238E27FC236}">
                <a16:creationId xmlns:a16="http://schemas.microsoft.com/office/drawing/2014/main" id="{46DF8065-30BA-400B-B64E-219FF46B3FEE}"/>
              </a:ext>
            </a:extLst>
          </p:cNvPr>
          <p:cNvSpPr>
            <a:spLocks noChangeArrowheads="1"/>
          </p:cNvSpPr>
          <p:nvPr/>
        </p:nvSpPr>
        <p:spPr bwMode="auto">
          <a:xfrm>
            <a:off x="4119469" y="4178300"/>
            <a:ext cx="982662"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FFFFFF"/>
                </a:solidFill>
                <a:effectLst/>
                <a:latin typeface="Calibri" panose="020F0502020204030204" pitchFamily="34" charset="0"/>
              </a:rPr>
              <a:t>Heatmap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89" name="Rectangle 188">
            <a:extLst>
              <a:ext uri="{FF2B5EF4-FFF2-40B4-BE49-F238E27FC236}">
                <a16:creationId xmlns:a16="http://schemas.microsoft.com/office/drawing/2014/main" id="{DFE358ED-2F21-46B2-8CB7-AE9EB20F3668}"/>
              </a:ext>
            </a:extLst>
          </p:cNvPr>
          <p:cNvSpPr>
            <a:spLocks noChangeArrowheads="1"/>
          </p:cNvSpPr>
          <p:nvPr/>
        </p:nvSpPr>
        <p:spPr bwMode="auto">
          <a:xfrm>
            <a:off x="4119469" y="4433888"/>
            <a:ext cx="1487487"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FFFFFF"/>
                </a:solidFill>
                <a:effectLst/>
                <a:latin typeface="Calibri" panose="020F0502020204030204" pitchFamily="34" charset="0"/>
              </a:rPr>
              <a:t>Representation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0" name="Rectangle 189">
            <a:extLst>
              <a:ext uri="{FF2B5EF4-FFF2-40B4-BE49-F238E27FC236}">
                <a16:creationId xmlns:a16="http://schemas.microsoft.com/office/drawing/2014/main" id="{2D1592AC-860C-4888-81B2-8FEA2DEA22A6}"/>
              </a:ext>
            </a:extLst>
          </p:cNvPr>
          <p:cNvSpPr>
            <a:spLocks noChangeArrowheads="1"/>
          </p:cNvSpPr>
          <p:nvPr/>
        </p:nvSpPr>
        <p:spPr bwMode="auto">
          <a:xfrm>
            <a:off x="5638707" y="4178300"/>
            <a:ext cx="1360487"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FFFFFF"/>
                </a:solidFill>
                <a:effectLst/>
                <a:latin typeface="Calibri" panose="020F0502020204030204" pitchFamily="34" charset="0"/>
              </a:rPr>
              <a:t>Heatmap Loss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91" name="Rectangle 190">
            <a:extLst>
              <a:ext uri="{FF2B5EF4-FFF2-40B4-BE49-F238E27FC236}">
                <a16:creationId xmlns:a16="http://schemas.microsoft.com/office/drawing/2014/main" id="{BC20FB09-BDE4-4508-897F-124736852842}"/>
              </a:ext>
            </a:extLst>
          </p:cNvPr>
          <p:cNvSpPr>
            <a:spLocks noChangeArrowheads="1"/>
          </p:cNvSpPr>
          <p:nvPr/>
        </p:nvSpPr>
        <p:spPr bwMode="auto">
          <a:xfrm>
            <a:off x="7056344" y="4178300"/>
            <a:ext cx="973137"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FFFFFF"/>
                </a:solidFill>
                <a:effectLst/>
                <a:latin typeface="Calibri" panose="020F0502020204030204" pitchFamily="34" charset="0"/>
              </a:rPr>
              <a:t>Joint Loss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2" name="Rectangle 191">
            <a:extLst>
              <a:ext uri="{FF2B5EF4-FFF2-40B4-BE49-F238E27FC236}">
                <a16:creationId xmlns:a16="http://schemas.microsoft.com/office/drawing/2014/main" id="{4E4D2AC1-AAFC-4D86-BE44-DF4879E939E1}"/>
              </a:ext>
            </a:extLst>
          </p:cNvPr>
          <p:cNvSpPr>
            <a:spLocks noChangeArrowheads="1"/>
          </p:cNvSpPr>
          <p:nvPr/>
        </p:nvSpPr>
        <p:spPr bwMode="auto">
          <a:xfrm>
            <a:off x="8072344" y="4178300"/>
            <a:ext cx="1293812"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a:ln>
                  <a:noFill/>
                </a:ln>
                <a:solidFill>
                  <a:srgbClr val="FFFFFF"/>
                </a:solidFill>
                <a:effectLst/>
                <a:latin typeface="Calibri" panose="020F0502020204030204" pitchFamily="34" charset="0"/>
              </a:rPr>
              <a:t>3D Data Only</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3" name="Rectangle 192">
            <a:extLst>
              <a:ext uri="{FF2B5EF4-FFF2-40B4-BE49-F238E27FC236}">
                <a16:creationId xmlns:a16="http://schemas.microsoft.com/office/drawing/2014/main" id="{87FF608A-61B9-4427-966C-83CE26070788}"/>
              </a:ext>
            </a:extLst>
          </p:cNvPr>
          <p:cNvSpPr>
            <a:spLocks noChangeArrowheads="1"/>
          </p:cNvSpPr>
          <p:nvPr/>
        </p:nvSpPr>
        <p:spPr bwMode="auto">
          <a:xfrm>
            <a:off x="9489982" y="4178300"/>
            <a:ext cx="158453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FF0000"/>
                </a:solidFill>
                <a:effectLst/>
                <a:latin typeface="Calibri" panose="020F0502020204030204" pitchFamily="34" charset="0"/>
              </a:rPr>
              <a:t>Mixed 2D 3D Data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FF0000"/>
                </a:solidFill>
                <a:effectLst/>
                <a:latin typeface="Calibri" panose="020F0502020204030204" pitchFamily="34" charset="0"/>
              </a:rPr>
              <a:t>[1]</a:t>
            </a:r>
            <a:endParaRPr kumimoji="0" lang="en-US" altLang="en-US" sz="1800" b="0" i="0" u="none" strike="noStrike" cap="none" normalizeH="0" baseline="0" dirty="0">
              <a:ln>
                <a:noFill/>
              </a:ln>
              <a:solidFill>
                <a:srgbClr val="FF0000"/>
              </a:solidFill>
              <a:effectLst/>
            </a:endParaRPr>
          </a:p>
        </p:txBody>
      </p:sp>
      <p:sp>
        <p:nvSpPr>
          <p:cNvPr id="194" name="Rectangle 193">
            <a:extLst>
              <a:ext uri="{FF2B5EF4-FFF2-40B4-BE49-F238E27FC236}">
                <a16:creationId xmlns:a16="http://schemas.microsoft.com/office/drawing/2014/main" id="{3BD2D4F9-018F-48A7-BF87-EE43592694EB}"/>
              </a:ext>
            </a:extLst>
          </p:cNvPr>
          <p:cNvSpPr>
            <a:spLocks noChangeArrowheads="1"/>
          </p:cNvSpPr>
          <p:nvPr/>
        </p:nvSpPr>
        <p:spPr bwMode="auto">
          <a:xfrm>
            <a:off x="1196882" y="4770438"/>
            <a:ext cx="1827212"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Regression Baseline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5" name="Rectangle 194">
            <a:extLst>
              <a:ext uri="{FF2B5EF4-FFF2-40B4-BE49-F238E27FC236}">
                <a16:creationId xmlns:a16="http://schemas.microsoft.com/office/drawing/2014/main" id="{0DAEB4C8-4204-47AD-B41C-7F58A5DF000D}"/>
              </a:ext>
            </a:extLst>
          </p:cNvPr>
          <p:cNvSpPr>
            <a:spLocks noChangeArrowheads="1"/>
          </p:cNvSpPr>
          <p:nvPr/>
        </p:nvSpPr>
        <p:spPr bwMode="auto">
          <a:xfrm>
            <a:off x="3141569" y="4770438"/>
            <a:ext cx="330200"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R1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96" name="Rectangle 195">
            <a:extLst>
              <a:ext uri="{FF2B5EF4-FFF2-40B4-BE49-F238E27FC236}">
                <a16:creationId xmlns:a16="http://schemas.microsoft.com/office/drawing/2014/main" id="{A302520C-FD4D-4185-AA0E-DB4988EB82DB}"/>
              </a:ext>
            </a:extLst>
          </p:cNvPr>
          <p:cNvSpPr>
            <a:spLocks noChangeArrowheads="1"/>
          </p:cNvSpPr>
          <p:nvPr/>
        </p:nvSpPr>
        <p:spPr bwMode="auto">
          <a:xfrm>
            <a:off x="4119469" y="4770438"/>
            <a:ext cx="214312"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B050"/>
                </a:solidFill>
                <a:effectLst/>
                <a:latin typeface="Calibri" panose="020F0502020204030204" pitchFamily="34" charset="0"/>
              </a:rPr>
              <a:t>X</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97" name="Rectangle 196">
            <a:extLst>
              <a:ext uri="{FF2B5EF4-FFF2-40B4-BE49-F238E27FC236}">
                <a16:creationId xmlns:a16="http://schemas.microsoft.com/office/drawing/2014/main" id="{212B4756-C2F2-429C-BC1B-81AED80EB91A}"/>
              </a:ext>
            </a:extLst>
          </p:cNvPr>
          <p:cNvSpPr>
            <a:spLocks noChangeArrowheads="1"/>
          </p:cNvSpPr>
          <p:nvPr/>
        </p:nvSpPr>
        <p:spPr bwMode="auto">
          <a:xfrm>
            <a:off x="5638707" y="4770438"/>
            <a:ext cx="10579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Calibri" panose="020F0502020204030204" pitchFamily="34" charset="0"/>
              </a:rPr>
              <a:t>X</a:t>
            </a:r>
            <a:endParaRPr kumimoji="0" lang="en-US" altLang="en-US" sz="1800" b="0" i="0" u="none" strike="noStrike" cap="none" normalizeH="0" baseline="0" dirty="0">
              <a:ln>
                <a:noFill/>
              </a:ln>
              <a:effectLst/>
            </a:endParaRPr>
          </a:p>
        </p:txBody>
      </p:sp>
      <p:sp>
        <p:nvSpPr>
          <p:cNvPr id="198" name="Rectangle 197">
            <a:extLst>
              <a:ext uri="{FF2B5EF4-FFF2-40B4-BE49-F238E27FC236}">
                <a16:creationId xmlns:a16="http://schemas.microsoft.com/office/drawing/2014/main" id="{DCCB1DF6-1BA7-40A0-A575-C495A77FBB30}"/>
              </a:ext>
            </a:extLst>
          </p:cNvPr>
          <p:cNvSpPr>
            <a:spLocks noChangeArrowheads="1"/>
          </p:cNvSpPr>
          <p:nvPr/>
        </p:nvSpPr>
        <p:spPr bwMode="auto">
          <a:xfrm>
            <a:off x="7056344" y="4770438"/>
            <a:ext cx="103187"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1600" dirty="0">
                <a:latin typeface="Calibri" panose="020F0502020204030204" pitchFamily="34" charset="0"/>
              </a:rPr>
              <a:t>√</a:t>
            </a:r>
            <a:endParaRPr kumimoji="0" lang="en-US" altLang="en-US" sz="1800" b="0" i="0" u="none" strike="noStrike" cap="none" normalizeH="0" baseline="0" dirty="0">
              <a:ln>
                <a:noFill/>
              </a:ln>
              <a:effectLst/>
            </a:endParaRPr>
          </a:p>
        </p:txBody>
      </p:sp>
      <p:sp>
        <p:nvSpPr>
          <p:cNvPr id="199" name="Rectangle 198">
            <a:extLst>
              <a:ext uri="{FF2B5EF4-FFF2-40B4-BE49-F238E27FC236}">
                <a16:creationId xmlns:a16="http://schemas.microsoft.com/office/drawing/2014/main" id="{1D124AD3-C11C-4C65-82AB-30625F9C839E}"/>
              </a:ext>
            </a:extLst>
          </p:cNvPr>
          <p:cNvSpPr>
            <a:spLocks noChangeArrowheads="1"/>
          </p:cNvSpPr>
          <p:nvPr/>
        </p:nvSpPr>
        <p:spPr bwMode="auto">
          <a:xfrm>
            <a:off x="8072344" y="4770438"/>
            <a:ext cx="593725"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B050"/>
                </a:solidFill>
                <a:effectLst/>
                <a:latin typeface="Calibri" panose="020F0502020204030204" pitchFamily="34" charset="0"/>
              </a:rPr>
              <a:t>106.6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0" name="Rectangle 199">
            <a:extLst>
              <a:ext uri="{FF2B5EF4-FFF2-40B4-BE49-F238E27FC236}">
                <a16:creationId xmlns:a16="http://schemas.microsoft.com/office/drawing/2014/main" id="{CCA7677F-F08B-4997-9BC7-D810F533DFA7}"/>
              </a:ext>
            </a:extLst>
          </p:cNvPr>
          <p:cNvSpPr>
            <a:spLocks noChangeArrowheads="1"/>
          </p:cNvSpPr>
          <p:nvPr/>
        </p:nvSpPr>
        <p:spPr bwMode="auto">
          <a:xfrm>
            <a:off x="9489982" y="4770438"/>
            <a:ext cx="487362"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B050"/>
                </a:solidFill>
                <a:effectLst/>
                <a:latin typeface="Calibri" panose="020F0502020204030204" pitchFamily="34" charset="0"/>
              </a:rPr>
              <a:t>56.2</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1" name="Rectangle 200">
            <a:extLst>
              <a:ext uri="{FF2B5EF4-FFF2-40B4-BE49-F238E27FC236}">
                <a16:creationId xmlns:a16="http://schemas.microsoft.com/office/drawing/2014/main" id="{F76EBE55-3E7C-4DAE-A945-4F6EC8CC7C62}"/>
              </a:ext>
            </a:extLst>
          </p:cNvPr>
          <p:cNvSpPr>
            <a:spLocks noChangeArrowheads="1"/>
          </p:cNvSpPr>
          <p:nvPr/>
        </p:nvSpPr>
        <p:spPr bwMode="auto">
          <a:xfrm>
            <a:off x="1196882" y="5116513"/>
            <a:ext cx="1671637"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Heat Map Baseline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2" name="Rectangle 201">
            <a:extLst>
              <a:ext uri="{FF2B5EF4-FFF2-40B4-BE49-F238E27FC236}">
                <a16:creationId xmlns:a16="http://schemas.microsoft.com/office/drawing/2014/main" id="{8992108B-7A4B-4D30-999C-00248105599A}"/>
              </a:ext>
            </a:extLst>
          </p:cNvPr>
          <p:cNvSpPr>
            <a:spLocks noChangeArrowheads="1"/>
          </p:cNvSpPr>
          <p:nvPr/>
        </p:nvSpPr>
        <p:spPr bwMode="auto">
          <a:xfrm>
            <a:off x="3141569" y="5116513"/>
            <a:ext cx="339725"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H1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3" name="Rectangle 202">
            <a:extLst>
              <a:ext uri="{FF2B5EF4-FFF2-40B4-BE49-F238E27FC236}">
                <a16:creationId xmlns:a16="http://schemas.microsoft.com/office/drawing/2014/main" id="{722D1EA7-2DBB-4231-ACC3-ED5B988F0036}"/>
              </a:ext>
            </a:extLst>
          </p:cNvPr>
          <p:cNvSpPr>
            <a:spLocks noChangeArrowheads="1"/>
          </p:cNvSpPr>
          <p:nvPr/>
        </p:nvSpPr>
        <p:spPr bwMode="auto">
          <a:xfrm>
            <a:off x="4119469" y="5116513"/>
            <a:ext cx="103187"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alibri" panose="020F0502020204030204"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4" name="Rectangle 203">
            <a:extLst>
              <a:ext uri="{FF2B5EF4-FFF2-40B4-BE49-F238E27FC236}">
                <a16:creationId xmlns:a16="http://schemas.microsoft.com/office/drawing/2014/main" id="{415A28F5-64BA-43E1-8628-E97201096D65}"/>
              </a:ext>
            </a:extLst>
          </p:cNvPr>
          <p:cNvSpPr>
            <a:spLocks noChangeArrowheads="1"/>
          </p:cNvSpPr>
          <p:nvPr/>
        </p:nvSpPr>
        <p:spPr bwMode="auto">
          <a:xfrm>
            <a:off x="5638707" y="5116513"/>
            <a:ext cx="557212"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1600" dirty="0">
                <a:latin typeface="Calibri" panose="020F0502020204030204" pitchFamily="34" charset="0"/>
              </a:rPr>
              <a:t>√</a:t>
            </a:r>
            <a:r>
              <a:rPr kumimoji="0" lang="en-US" altLang="en-US" sz="1600" b="0" i="0" u="none" strike="noStrike" cap="none" normalizeH="0" baseline="0" dirty="0">
                <a:ln>
                  <a:noFill/>
                </a:ln>
                <a:effectLst/>
                <a:latin typeface="Calibri" panose="020F0502020204030204" pitchFamily="34" charset="0"/>
              </a:rPr>
              <a:t> (One</a:t>
            </a:r>
            <a:endParaRPr kumimoji="0" lang="en-US" altLang="en-US" sz="1800" b="0" i="0" u="none" strike="noStrike" cap="none" normalizeH="0" baseline="0" dirty="0">
              <a:ln>
                <a:noFill/>
              </a:ln>
              <a:effectLst/>
            </a:endParaRPr>
          </a:p>
        </p:txBody>
      </p:sp>
      <p:sp>
        <p:nvSpPr>
          <p:cNvPr id="205" name="Rectangle 204">
            <a:extLst>
              <a:ext uri="{FF2B5EF4-FFF2-40B4-BE49-F238E27FC236}">
                <a16:creationId xmlns:a16="http://schemas.microsoft.com/office/drawing/2014/main" id="{01669B1A-1A28-4250-B656-439AD7826064}"/>
              </a:ext>
            </a:extLst>
          </p:cNvPr>
          <p:cNvSpPr>
            <a:spLocks noChangeArrowheads="1"/>
          </p:cNvSpPr>
          <p:nvPr/>
        </p:nvSpPr>
        <p:spPr bwMode="auto">
          <a:xfrm>
            <a:off x="6183219" y="5116513"/>
            <a:ext cx="165100"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7030A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6" name="Rectangle 205">
            <a:extLst>
              <a:ext uri="{FF2B5EF4-FFF2-40B4-BE49-F238E27FC236}">
                <a16:creationId xmlns:a16="http://schemas.microsoft.com/office/drawing/2014/main" id="{51C5B728-A006-4C39-AD86-E28519753EE3}"/>
              </a:ext>
            </a:extLst>
          </p:cNvPr>
          <p:cNvSpPr>
            <a:spLocks noChangeArrowheads="1"/>
          </p:cNvSpPr>
          <p:nvPr/>
        </p:nvSpPr>
        <p:spPr bwMode="auto">
          <a:xfrm>
            <a:off x="6241957" y="5116513"/>
            <a:ext cx="34785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Calibri" panose="020F0502020204030204" pitchFamily="34" charset="0"/>
              </a:rPr>
              <a:t>hot)</a:t>
            </a:r>
            <a:endParaRPr kumimoji="0" lang="en-US" altLang="en-US" sz="1800" b="0" i="0" u="none" strike="noStrike" cap="none" normalizeH="0" baseline="0" dirty="0">
              <a:ln>
                <a:noFill/>
              </a:ln>
              <a:effectLst/>
            </a:endParaRPr>
          </a:p>
        </p:txBody>
      </p:sp>
      <p:sp>
        <p:nvSpPr>
          <p:cNvPr id="207" name="Rectangle 206">
            <a:extLst>
              <a:ext uri="{FF2B5EF4-FFF2-40B4-BE49-F238E27FC236}">
                <a16:creationId xmlns:a16="http://schemas.microsoft.com/office/drawing/2014/main" id="{89952935-C700-453C-9FE3-E8ED3A549017}"/>
              </a:ext>
            </a:extLst>
          </p:cNvPr>
          <p:cNvSpPr>
            <a:spLocks noChangeArrowheads="1"/>
          </p:cNvSpPr>
          <p:nvPr/>
        </p:nvSpPr>
        <p:spPr bwMode="auto">
          <a:xfrm>
            <a:off x="7056344" y="5116513"/>
            <a:ext cx="214312"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7030A0"/>
                </a:solidFill>
                <a:effectLst/>
                <a:latin typeface="Calibri" panose="020F0502020204030204" pitchFamily="34" charset="0"/>
              </a:rPr>
              <a:t>X</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8" name="Rectangle 207">
            <a:extLst>
              <a:ext uri="{FF2B5EF4-FFF2-40B4-BE49-F238E27FC236}">
                <a16:creationId xmlns:a16="http://schemas.microsoft.com/office/drawing/2014/main" id="{FF775B6E-3345-4D11-846F-F0137A883FBA}"/>
              </a:ext>
            </a:extLst>
          </p:cNvPr>
          <p:cNvSpPr>
            <a:spLocks noChangeArrowheads="1"/>
          </p:cNvSpPr>
          <p:nvPr/>
        </p:nvSpPr>
        <p:spPr bwMode="auto">
          <a:xfrm>
            <a:off x="8072344" y="5116513"/>
            <a:ext cx="466725"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7030A0"/>
                </a:solidFill>
                <a:effectLst/>
                <a:latin typeface="Calibri" panose="020F0502020204030204" pitchFamily="34" charset="0"/>
              </a:rPr>
              <a:t>99.5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09" name="Rectangle 208">
            <a:extLst>
              <a:ext uri="{FF2B5EF4-FFF2-40B4-BE49-F238E27FC236}">
                <a16:creationId xmlns:a16="http://schemas.microsoft.com/office/drawing/2014/main" id="{ED8A1117-3AFD-48A2-9C11-4668F00D6E5E}"/>
              </a:ext>
            </a:extLst>
          </p:cNvPr>
          <p:cNvSpPr>
            <a:spLocks noChangeArrowheads="1"/>
          </p:cNvSpPr>
          <p:nvPr/>
        </p:nvSpPr>
        <p:spPr bwMode="auto">
          <a:xfrm>
            <a:off x="9489982" y="5116513"/>
            <a:ext cx="466725" cy="31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7030A0"/>
                </a:solidFill>
                <a:effectLst/>
                <a:latin typeface="Calibri" panose="020F0502020204030204" pitchFamily="34" charset="0"/>
              </a:rPr>
              <a:t>63.6</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10" name="Rectangle 209">
            <a:extLst>
              <a:ext uri="{FF2B5EF4-FFF2-40B4-BE49-F238E27FC236}">
                <a16:creationId xmlns:a16="http://schemas.microsoft.com/office/drawing/2014/main" id="{D5C178FB-DADF-4E23-86B1-4BC29E0EDA34}"/>
              </a:ext>
            </a:extLst>
          </p:cNvPr>
          <p:cNvSpPr>
            <a:spLocks noChangeArrowheads="1"/>
          </p:cNvSpPr>
          <p:nvPr/>
        </p:nvSpPr>
        <p:spPr bwMode="auto">
          <a:xfrm>
            <a:off x="3141569" y="5457825"/>
            <a:ext cx="34925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H2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1" name="Rectangle 210">
            <a:extLst>
              <a:ext uri="{FF2B5EF4-FFF2-40B4-BE49-F238E27FC236}">
                <a16:creationId xmlns:a16="http://schemas.microsoft.com/office/drawing/2014/main" id="{B9C2C632-0102-4B09-8D90-F436230416A1}"/>
              </a:ext>
            </a:extLst>
          </p:cNvPr>
          <p:cNvSpPr>
            <a:spLocks noChangeArrowheads="1"/>
          </p:cNvSpPr>
          <p:nvPr/>
        </p:nvSpPr>
        <p:spPr bwMode="auto">
          <a:xfrm>
            <a:off x="4119469" y="5457825"/>
            <a:ext cx="10318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en-US" sz="1600" dirty="0">
                <a:solidFill>
                  <a:srgbClr val="000000"/>
                </a:solidFill>
                <a:latin typeface="Calibri" panose="020F0502020204030204" pitchFamily="34" charset="0"/>
              </a:rPr>
              <a:t>√</a:t>
            </a:r>
            <a:endParaRPr lang="en-US" altLang="en-US" dirty="0"/>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12" name="Rectangle 211">
            <a:extLst>
              <a:ext uri="{FF2B5EF4-FFF2-40B4-BE49-F238E27FC236}">
                <a16:creationId xmlns:a16="http://schemas.microsoft.com/office/drawing/2014/main" id="{977056A4-158A-4F17-9A98-84FE83AA1215}"/>
              </a:ext>
            </a:extLst>
          </p:cNvPr>
          <p:cNvSpPr>
            <a:spLocks noChangeArrowheads="1"/>
          </p:cNvSpPr>
          <p:nvPr/>
        </p:nvSpPr>
        <p:spPr bwMode="auto">
          <a:xfrm>
            <a:off x="5638707" y="5457825"/>
            <a:ext cx="1020762"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1600" dirty="0">
                <a:latin typeface="Calibri" panose="020F0502020204030204" pitchFamily="34" charset="0"/>
              </a:rPr>
              <a:t>√</a:t>
            </a:r>
            <a:r>
              <a:rPr kumimoji="0" lang="en-US" altLang="en-US" sz="1600" b="0" i="0" u="none" strike="noStrike" cap="none" normalizeH="0" baseline="0" dirty="0">
                <a:ln>
                  <a:noFill/>
                </a:ln>
                <a:effectLst/>
                <a:latin typeface="Calibri" panose="020F0502020204030204" pitchFamily="34" charset="0"/>
              </a:rPr>
              <a:t> (Gaussian)</a:t>
            </a:r>
            <a:endParaRPr kumimoji="0" lang="en-US" altLang="en-US" sz="1800" b="0" i="0" u="none" strike="noStrike" cap="none" normalizeH="0" baseline="0" dirty="0">
              <a:ln>
                <a:noFill/>
              </a:ln>
              <a:effectLst/>
            </a:endParaRPr>
          </a:p>
        </p:txBody>
      </p:sp>
      <p:sp>
        <p:nvSpPr>
          <p:cNvPr id="213" name="Rectangle 212">
            <a:extLst>
              <a:ext uri="{FF2B5EF4-FFF2-40B4-BE49-F238E27FC236}">
                <a16:creationId xmlns:a16="http://schemas.microsoft.com/office/drawing/2014/main" id="{78237F71-32D5-4494-AB4B-57243E186A1A}"/>
              </a:ext>
            </a:extLst>
          </p:cNvPr>
          <p:cNvSpPr>
            <a:spLocks noChangeArrowheads="1"/>
          </p:cNvSpPr>
          <p:nvPr/>
        </p:nvSpPr>
        <p:spPr bwMode="auto">
          <a:xfrm>
            <a:off x="7056344" y="5457825"/>
            <a:ext cx="214312"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7030A0"/>
                </a:solidFill>
                <a:effectLst/>
                <a:latin typeface="Calibri" panose="020F0502020204030204" pitchFamily="34" charset="0"/>
              </a:rPr>
              <a:t>X</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4" name="Rectangle 213">
            <a:extLst>
              <a:ext uri="{FF2B5EF4-FFF2-40B4-BE49-F238E27FC236}">
                <a16:creationId xmlns:a16="http://schemas.microsoft.com/office/drawing/2014/main" id="{D6EE1EFE-1330-401A-95F3-CB10D884A58D}"/>
              </a:ext>
            </a:extLst>
          </p:cNvPr>
          <p:cNvSpPr>
            <a:spLocks noChangeArrowheads="1"/>
          </p:cNvSpPr>
          <p:nvPr/>
        </p:nvSpPr>
        <p:spPr bwMode="auto">
          <a:xfrm>
            <a:off x="8072344" y="5457825"/>
            <a:ext cx="485775"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7030A0"/>
                </a:solidFill>
                <a:effectLst/>
                <a:latin typeface="Calibri" panose="020F0502020204030204" pitchFamily="34" charset="0"/>
              </a:rPr>
              <a:t>80.4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5" name="Rectangle 214">
            <a:extLst>
              <a:ext uri="{FF2B5EF4-FFF2-40B4-BE49-F238E27FC236}">
                <a16:creationId xmlns:a16="http://schemas.microsoft.com/office/drawing/2014/main" id="{B09CCF88-2CC4-4B10-A02E-9463FB7D8DC0}"/>
              </a:ext>
            </a:extLst>
          </p:cNvPr>
          <p:cNvSpPr>
            <a:spLocks noChangeArrowheads="1"/>
          </p:cNvSpPr>
          <p:nvPr/>
        </p:nvSpPr>
        <p:spPr bwMode="auto">
          <a:xfrm>
            <a:off x="9489982" y="5457825"/>
            <a:ext cx="487362"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7030A0"/>
                </a:solidFill>
                <a:effectLst/>
                <a:latin typeface="Calibri" panose="020F0502020204030204" pitchFamily="34" charset="0"/>
              </a:rPr>
              <a:t>59.3</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16" name="Rectangle 215">
            <a:extLst>
              <a:ext uri="{FF2B5EF4-FFF2-40B4-BE49-F238E27FC236}">
                <a16:creationId xmlns:a16="http://schemas.microsoft.com/office/drawing/2014/main" id="{A3CF857D-92F6-4860-9451-1FCA158A5C9E}"/>
              </a:ext>
            </a:extLst>
          </p:cNvPr>
          <p:cNvSpPr>
            <a:spLocks noChangeArrowheads="1"/>
          </p:cNvSpPr>
          <p:nvPr/>
        </p:nvSpPr>
        <p:spPr bwMode="auto">
          <a:xfrm>
            <a:off x="1196882" y="5800725"/>
            <a:ext cx="1768475"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Integral Regression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7" name="Rectangle 216">
            <a:extLst>
              <a:ext uri="{FF2B5EF4-FFF2-40B4-BE49-F238E27FC236}">
                <a16:creationId xmlns:a16="http://schemas.microsoft.com/office/drawing/2014/main" id="{D7C6DF22-EA51-40D8-840B-495452BC550F}"/>
              </a:ext>
            </a:extLst>
          </p:cNvPr>
          <p:cNvSpPr>
            <a:spLocks noChangeArrowheads="1"/>
          </p:cNvSpPr>
          <p:nvPr/>
        </p:nvSpPr>
        <p:spPr bwMode="auto">
          <a:xfrm>
            <a:off x="3141569" y="5800725"/>
            <a:ext cx="261937"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I*</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8" name="Rectangle 217">
            <a:extLst>
              <a:ext uri="{FF2B5EF4-FFF2-40B4-BE49-F238E27FC236}">
                <a16:creationId xmlns:a16="http://schemas.microsoft.com/office/drawing/2014/main" id="{20503E8D-B35E-492D-A9FD-5ECED7708598}"/>
              </a:ext>
            </a:extLst>
          </p:cNvPr>
          <p:cNvSpPr>
            <a:spLocks noChangeArrowheads="1"/>
          </p:cNvSpPr>
          <p:nvPr/>
        </p:nvSpPr>
        <p:spPr bwMode="auto">
          <a:xfrm>
            <a:off x="4119469" y="5800725"/>
            <a:ext cx="10318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en-US" sz="1600" dirty="0">
                <a:solidFill>
                  <a:srgbClr val="00B050"/>
                </a:solidFill>
                <a:latin typeface="Calibri" panose="020F0502020204030204" pitchFamily="34" charset="0"/>
              </a:rPr>
              <a:t>√</a:t>
            </a:r>
            <a:endParaRPr lang="en-US" altLang="en-US" dirty="0">
              <a:solidFill>
                <a:srgbClr val="00B050"/>
              </a:solidFil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19" name="Rectangle 218">
            <a:extLst>
              <a:ext uri="{FF2B5EF4-FFF2-40B4-BE49-F238E27FC236}">
                <a16:creationId xmlns:a16="http://schemas.microsoft.com/office/drawing/2014/main" id="{18DA4A9D-9B9A-466B-A6D0-309EA2CD4A73}"/>
              </a:ext>
            </a:extLst>
          </p:cNvPr>
          <p:cNvSpPr>
            <a:spLocks noChangeArrowheads="1"/>
          </p:cNvSpPr>
          <p:nvPr/>
        </p:nvSpPr>
        <p:spPr bwMode="auto">
          <a:xfrm>
            <a:off x="5638707" y="5800725"/>
            <a:ext cx="10579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Calibri" panose="020F0502020204030204" pitchFamily="34" charset="0"/>
              </a:rPr>
              <a:t>X</a:t>
            </a:r>
            <a:endParaRPr kumimoji="0" lang="en-US" altLang="en-US" sz="1800" b="0" i="0" u="none" strike="noStrike" cap="none" normalizeH="0" baseline="0" dirty="0">
              <a:ln>
                <a:noFill/>
              </a:ln>
              <a:effectLst/>
            </a:endParaRPr>
          </a:p>
        </p:txBody>
      </p:sp>
      <p:sp>
        <p:nvSpPr>
          <p:cNvPr id="220" name="Rectangle 219">
            <a:extLst>
              <a:ext uri="{FF2B5EF4-FFF2-40B4-BE49-F238E27FC236}">
                <a16:creationId xmlns:a16="http://schemas.microsoft.com/office/drawing/2014/main" id="{B48A0B00-0EF1-4253-9D21-846B9CE6B178}"/>
              </a:ext>
            </a:extLst>
          </p:cNvPr>
          <p:cNvSpPr>
            <a:spLocks noChangeArrowheads="1"/>
          </p:cNvSpPr>
          <p:nvPr/>
        </p:nvSpPr>
        <p:spPr bwMode="auto">
          <a:xfrm>
            <a:off x="7056344" y="5800725"/>
            <a:ext cx="103187"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1600" dirty="0">
                <a:latin typeface="Calibri" panose="020F0502020204030204" pitchFamily="34" charset="0"/>
              </a:rPr>
              <a:t>√</a:t>
            </a:r>
            <a:endParaRPr kumimoji="0" lang="en-US" altLang="en-US" sz="1800" b="0" i="0" u="none" strike="noStrike" cap="none" normalizeH="0" baseline="0" dirty="0">
              <a:ln>
                <a:noFill/>
              </a:ln>
              <a:effectLst/>
            </a:endParaRPr>
          </a:p>
        </p:txBody>
      </p:sp>
      <p:sp>
        <p:nvSpPr>
          <p:cNvPr id="221" name="Rectangle 220">
            <a:extLst>
              <a:ext uri="{FF2B5EF4-FFF2-40B4-BE49-F238E27FC236}">
                <a16:creationId xmlns:a16="http://schemas.microsoft.com/office/drawing/2014/main" id="{D3842428-E22C-46CB-8CFA-6C324C57351E}"/>
              </a:ext>
            </a:extLst>
          </p:cNvPr>
          <p:cNvSpPr>
            <a:spLocks noChangeArrowheads="1"/>
          </p:cNvSpPr>
          <p:nvPr/>
        </p:nvSpPr>
        <p:spPr bwMode="auto">
          <a:xfrm>
            <a:off x="8072344" y="5800725"/>
            <a:ext cx="1195387"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B050"/>
                </a:solidFill>
                <a:effectLst/>
                <a:latin typeface="Calibri" panose="020F0502020204030204" pitchFamily="34" charset="0"/>
              </a:rPr>
              <a:t>100.2 (6.0%)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22" name="Rectangle 221">
            <a:extLst>
              <a:ext uri="{FF2B5EF4-FFF2-40B4-BE49-F238E27FC236}">
                <a16:creationId xmlns:a16="http://schemas.microsoft.com/office/drawing/2014/main" id="{764B4798-14DF-476C-AF3B-C2AE64180005}"/>
              </a:ext>
            </a:extLst>
          </p:cNvPr>
          <p:cNvSpPr>
            <a:spLocks noChangeArrowheads="1"/>
          </p:cNvSpPr>
          <p:nvPr/>
        </p:nvSpPr>
        <p:spPr bwMode="auto">
          <a:xfrm>
            <a:off x="9489982" y="5800725"/>
            <a:ext cx="1196975"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B050"/>
                </a:solidFill>
                <a:effectLst/>
                <a:latin typeface="Calibri" panose="020F0502020204030204" pitchFamily="34" charset="0"/>
              </a:rPr>
              <a:t>49.6 (11.7%)</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23" name="Rectangle 222">
            <a:extLst>
              <a:ext uri="{FF2B5EF4-FFF2-40B4-BE49-F238E27FC236}">
                <a16:creationId xmlns:a16="http://schemas.microsoft.com/office/drawing/2014/main" id="{B30EE49F-1EE8-4974-9D11-E157744F485F}"/>
              </a:ext>
            </a:extLst>
          </p:cNvPr>
          <p:cNvSpPr>
            <a:spLocks noChangeArrowheads="1"/>
          </p:cNvSpPr>
          <p:nvPr/>
        </p:nvSpPr>
        <p:spPr bwMode="auto">
          <a:xfrm>
            <a:off x="3141569" y="6143625"/>
            <a:ext cx="271462"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alibri" panose="020F0502020204030204" pitchFamily="34" charset="0"/>
              </a:rPr>
              <a:t>I1</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24" name="Rectangle 223">
            <a:extLst>
              <a:ext uri="{FF2B5EF4-FFF2-40B4-BE49-F238E27FC236}">
                <a16:creationId xmlns:a16="http://schemas.microsoft.com/office/drawing/2014/main" id="{11292C99-FC59-45C6-A8B6-F56B55C9A6BA}"/>
              </a:ext>
            </a:extLst>
          </p:cNvPr>
          <p:cNvSpPr>
            <a:spLocks noChangeArrowheads="1"/>
          </p:cNvSpPr>
          <p:nvPr/>
        </p:nvSpPr>
        <p:spPr bwMode="auto">
          <a:xfrm>
            <a:off x="4119469" y="6143625"/>
            <a:ext cx="10318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en-US" sz="1600" dirty="0">
                <a:solidFill>
                  <a:srgbClr val="000000"/>
                </a:solidFill>
                <a:latin typeface="Calibri" panose="020F0502020204030204" pitchFamily="34" charset="0"/>
              </a:rPr>
              <a:t>√</a:t>
            </a:r>
            <a:endParaRPr lang="en-US" altLang="en-US" dirty="0"/>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25" name="Rectangle 224">
            <a:extLst>
              <a:ext uri="{FF2B5EF4-FFF2-40B4-BE49-F238E27FC236}">
                <a16:creationId xmlns:a16="http://schemas.microsoft.com/office/drawing/2014/main" id="{E9693421-CE7B-4197-A7EC-9E99B0EE5F53}"/>
              </a:ext>
            </a:extLst>
          </p:cNvPr>
          <p:cNvSpPr>
            <a:spLocks noChangeArrowheads="1"/>
          </p:cNvSpPr>
          <p:nvPr/>
        </p:nvSpPr>
        <p:spPr bwMode="auto">
          <a:xfrm>
            <a:off x="5638707" y="6143625"/>
            <a:ext cx="557212"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1600" dirty="0">
                <a:latin typeface="Calibri" panose="020F0502020204030204" pitchFamily="34" charset="0"/>
              </a:rPr>
              <a:t>√</a:t>
            </a:r>
            <a:r>
              <a:rPr kumimoji="0" lang="en-US" altLang="en-US" sz="1600" b="0" i="0" u="none" strike="noStrike" cap="none" normalizeH="0" baseline="0" dirty="0">
                <a:ln>
                  <a:noFill/>
                </a:ln>
                <a:effectLst/>
                <a:latin typeface="Calibri" panose="020F0502020204030204" pitchFamily="34" charset="0"/>
              </a:rPr>
              <a:t> (One</a:t>
            </a:r>
            <a:endParaRPr kumimoji="0" lang="en-US" altLang="en-US" sz="1800" b="0" i="0" u="none" strike="noStrike" cap="none" normalizeH="0" baseline="0" dirty="0">
              <a:ln>
                <a:noFill/>
              </a:ln>
              <a:effectLst/>
            </a:endParaRPr>
          </a:p>
        </p:txBody>
      </p:sp>
      <p:sp>
        <p:nvSpPr>
          <p:cNvPr id="226" name="Rectangle 225">
            <a:extLst>
              <a:ext uri="{FF2B5EF4-FFF2-40B4-BE49-F238E27FC236}">
                <a16:creationId xmlns:a16="http://schemas.microsoft.com/office/drawing/2014/main" id="{21DEB24D-1C62-49EA-BF81-553645370007}"/>
              </a:ext>
            </a:extLst>
          </p:cNvPr>
          <p:cNvSpPr>
            <a:spLocks noChangeArrowheads="1"/>
          </p:cNvSpPr>
          <p:nvPr/>
        </p:nvSpPr>
        <p:spPr bwMode="auto">
          <a:xfrm>
            <a:off x="6183219" y="6143625"/>
            <a:ext cx="174625"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7030A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27" name="Rectangle 226">
            <a:extLst>
              <a:ext uri="{FF2B5EF4-FFF2-40B4-BE49-F238E27FC236}">
                <a16:creationId xmlns:a16="http://schemas.microsoft.com/office/drawing/2014/main" id="{FA2CEBF4-63AA-4CAB-8929-0FF7A14438EF}"/>
              </a:ext>
            </a:extLst>
          </p:cNvPr>
          <p:cNvSpPr>
            <a:spLocks noChangeArrowheads="1"/>
          </p:cNvSpPr>
          <p:nvPr/>
        </p:nvSpPr>
        <p:spPr bwMode="auto">
          <a:xfrm>
            <a:off x="6241957" y="6143625"/>
            <a:ext cx="34785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Calibri" panose="020F0502020204030204" pitchFamily="34" charset="0"/>
              </a:rPr>
              <a:t>hot)</a:t>
            </a:r>
            <a:endParaRPr kumimoji="0" lang="en-US" altLang="en-US" sz="1800" b="0" i="0" u="none" strike="noStrike" cap="none" normalizeH="0" baseline="0" dirty="0">
              <a:ln>
                <a:noFill/>
              </a:ln>
              <a:effectLst/>
            </a:endParaRPr>
          </a:p>
        </p:txBody>
      </p:sp>
      <p:sp>
        <p:nvSpPr>
          <p:cNvPr id="228" name="Rectangle 227">
            <a:extLst>
              <a:ext uri="{FF2B5EF4-FFF2-40B4-BE49-F238E27FC236}">
                <a16:creationId xmlns:a16="http://schemas.microsoft.com/office/drawing/2014/main" id="{F8B57DEC-C9F2-494C-85D6-9E7F36E5A5F8}"/>
              </a:ext>
            </a:extLst>
          </p:cNvPr>
          <p:cNvSpPr>
            <a:spLocks noChangeArrowheads="1"/>
          </p:cNvSpPr>
          <p:nvPr/>
        </p:nvSpPr>
        <p:spPr bwMode="auto">
          <a:xfrm>
            <a:off x="7056344" y="6143625"/>
            <a:ext cx="103187"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1600" dirty="0">
                <a:solidFill>
                  <a:srgbClr val="7030A0"/>
                </a:solidFill>
                <a:latin typeface="Calibri" panose="020F0502020204030204" pitchFamily="34" charset="0"/>
              </a:rPr>
              <a:t>√</a:t>
            </a:r>
            <a:endParaRPr kumimoji="0" lang="en-US" altLang="en-US" sz="1800" b="0" i="0" u="none" strike="noStrike" cap="none" normalizeH="0" baseline="0" dirty="0">
              <a:ln>
                <a:noFill/>
              </a:ln>
              <a:solidFill>
                <a:srgbClr val="7030A0"/>
              </a:solidFill>
              <a:effectLst/>
            </a:endParaRPr>
          </a:p>
        </p:txBody>
      </p:sp>
      <p:sp>
        <p:nvSpPr>
          <p:cNvPr id="229" name="Rectangle 228">
            <a:extLst>
              <a:ext uri="{FF2B5EF4-FFF2-40B4-BE49-F238E27FC236}">
                <a16:creationId xmlns:a16="http://schemas.microsoft.com/office/drawing/2014/main" id="{4DD40BB2-118F-4BEF-8FC1-195A48CEAC86}"/>
              </a:ext>
            </a:extLst>
          </p:cNvPr>
          <p:cNvSpPr>
            <a:spLocks noChangeArrowheads="1"/>
          </p:cNvSpPr>
          <p:nvPr/>
        </p:nvSpPr>
        <p:spPr bwMode="auto">
          <a:xfrm>
            <a:off x="8072344" y="6143625"/>
            <a:ext cx="1195387"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7030A0"/>
                </a:solidFill>
                <a:effectLst/>
                <a:latin typeface="Calibri" panose="020F0502020204030204" pitchFamily="34" charset="0"/>
              </a:rPr>
              <a:t>86.4 (13.2%)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0" name="Rectangle 229">
            <a:extLst>
              <a:ext uri="{FF2B5EF4-FFF2-40B4-BE49-F238E27FC236}">
                <a16:creationId xmlns:a16="http://schemas.microsoft.com/office/drawing/2014/main" id="{EC9A0AE0-03BD-4876-B897-08FF53310948}"/>
              </a:ext>
            </a:extLst>
          </p:cNvPr>
          <p:cNvSpPr>
            <a:spLocks noChangeArrowheads="1"/>
          </p:cNvSpPr>
          <p:nvPr/>
        </p:nvSpPr>
        <p:spPr bwMode="auto">
          <a:xfrm>
            <a:off x="9489982" y="6143625"/>
            <a:ext cx="1196975"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7030A0"/>
                </a:solidFill>
                <a:effectLst/>
                <a:latin typeface="Calibri" panose="020F0502020204030204" pitchFamily="34" charset="0"/>
              </a:rPr>
              <a:t>52.7 (17.1%)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1" name="Rectangle 230">
            <a:extLst>
              <a:ext uri="{FF2B5EF4-FFF2-40B4-BE49-F238E27FC236}">
                <a16:creationId xmlns:a16="http://schemas.microsoft.com/office/drawing/2014/main" id="{6946EABD-6F5C-4905-A1E0-B3F8421D5E74}"/>
              </a:ext>
            </a:extLst>
          </p:cNvPr>
          <p:cNvSpPr>
            <a:spLocks noChangeArrowheads="1"/>
          </p:cNvSpPr>
          <p:nvPr/>
        </p:nvSpPr>
        <p:spPr bwMode="auto">
          <a:xfrm>
            <a:off x="3141569" y="6486525"/>
            <a:ext cx="271462"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000000"/>
                </a:solidFill>
                <a:effectLst/>
                <a:latin typeface="Calibri" panose="020F0502020204030204" pitchFamily="34" charset="0"/>
              </a:rPr>
              <a:t>I2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2" name="Rectangle 231">
            <a:extLst>
              <a:ext uri="{FF2B5EF4-FFF2-40B4-BE49-F238E27FC236}">
                <a16:creationId xmlns:a16="http://schemas.microsoft.com/office/drawing/2014/main" id="{E223B05D-7A09-49AD-B9F8-75C27FC6C6FA}"/>
              </a:ext>
            </a:extLst>
          </p:cNvPr>
          <p:cNvSpPr>
            <a:spLocks noChangeArrowheads="1"/>
          </p:cNvSpPr>
          <p:nvPr/>
        </p:nvSpPr>
        <p:spPr bwMode="auto">
          <a:xfrm>
            <a:off x="4119469" y="6486525"/>
            <a:ext cx="103187"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en-US" sz="1600" dirty="0">
                <a:solidFill>
                  <a:srgbClr val="000000"/>
                </a:solidFill>
                <a:latin typeface="Calibri" panose="020F0502020204030204" pitchFamily="34" charset="0"/>
              </a:rPr>
              <a:t>√</a:t>
            </a:r>
            <a:endParaRPr lang="en-US" altLang="en-US" dirty="0"/>
          </a:p>
        </p:txBody>
      </p:sp>
      <p:sp>
        <p:nvSpPr>
          <p:cNvPr id="233" name="Rectangle 232">
            <a:extLst>
              <a:ext uri="{FF2B5EF4-FFF2-40B4-BE49-F238E27FC236}">
                <a16:creationId xmlns:a16="http://schemas.microsoft.com/office/drawing/2014/main" id="{1A3B2B6E-3018-4912-A576-5EF447D03D94}"/>
              </a:ext>
            </a:extLst>
          </p:cNvPr>
          <p:cNvSpPr>
            <a:spLocks noChangeArrowheads="1"/>
          </p:cNvSpPr>
          <p:nvPr/>
        </p:nvSpPr>
        <p:spPr bwMode="auto">
          <a:xfrm>
            <a:off x="5638707" y="6486525"/>
            <a:ext cx="1020762"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1600" dirty="0">
                <a:latin typeface="Calibri" panose="020F0502020204030204" pitchFamily="34" charset="0"/>
              </a:rPr>
              <a:t>√</a:t>
            </a:r>
            <a:r>
              <a:rPr kumimoji="0" lang="en-US" altLang="en-US" sz="1600" b="0" i="0" u="none" strike="noStrike" cap="none" normalizeH="0" baseline="0" dirty="0">
                <a:ln>
                  <a:noFill/>
                </a:ln>
                <a:effectLst/>
                <a:latin typeface="Calibri" panose="020F0502020204030204" pitchFamily="34" charset="0"/>
              </a:rPr>
              <a:t> (Gaussian)</a:t>
            </a:r>
            <a:endParaRPr kumimoji="0" lang="en-US" altLang="en-US" sz="1800" b="0" i="0" u="none" strike="noStrike" cap="none" normalizeH="0" baseline="0" dirty="0">
              <a:ln>
                <a:noFill/>
              </a:ln>
              <a:effectLst/>
            </a:endParaRPr>
          </a:p>
        </p:txBody>
      </p:sp>
      <p:sp>
        <p:nvSpPr>
          <p:cNvPr id="234" name="Rectangle 233">
            <a:extLst>
              <a:ext uri="{FF2B5EF4-FFF2-40B4-BE49-F238E27FC236}">
                <a16:creationId xmlns:a16="http://schemas.microsoft.com/office/drawing/2014/main" id="{B4334B61-427E-4E83-BD4C-A11C965EAD90}"/>
              </a:ext>
            </a:extLst>
          </p:cNvPr>
          <p:cNvSpPr>
            <a:spLocks noChangeArrowheads="1"/>
          </p:cNvSpPr>
          <p:nvPr/>
        </p:nvSpPr>
        <p:spPr bwMode="auto">
          <a:xfrm>
            <a:off x="7056344" y="6486525"/>
            <a:ext cx="103187"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1600" dirty="0">
                <a:solidFill>
                  <a:srgbClr val="7030A0"/>
                </a:solidFill>
                <a:latin typeface="Calibri" panose="020F0502020204030204" pitchFamily="34" charset="0"/>
              </a:rPr>
              <a:t>√</a:t>
            </a:r>
            <a:endParaRPr kumimoji="0" lang="en-US" altLang="en-US" sz="1800" b="0" i="0" u="none" strike="noStrike" cap="none" normalizeH="0" baseline="0" dirty="0">
              <a:ln>
                <a:noFill/>
              </a:ln>
              <a:solidFill>
                <a:srgbClr val="7030A0"/>
              </a:solidFill>
              <a:effectLst/>
            </a:endParaRPr>
          </a:p>
        </p:txBody>
      </p:sp>
      <p:sp>
        <p:nvSpPr>
          <p:cNvPr id="235" name="Rectangle 234">
            <a:extLst>
              <a:ext uri="{FF2B5EF4-FFF2-40B4-BE49-F238E27FC236}">
                <a16:creationId xmlns:a16="http://schemas.microsoft.com/office/drawing/2014/main" id="{AFBAE50D-FD41-4EFA-9724-5BA5414BC627}"/>
              </a:ext>
            </a:extLst>
          </p:cNvPr>
          <p:cNvSpPr>
            <a:spLocks noChangeArrowheads="1"/>
          </p:cNvSpPr>
          <p:nvPr/>
        </p:nvSpPr>
        <p:spPr bwMode="auto">
          <a:xfrm>
            <a:off x="8072344" y="6486525"/>
            <a:ext cx="1195387"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7030A0"/>
                </a:solidFill>
                <a:effectLst/>
                <a:latin typeface="Calibri" panose="020F0502020204030204" pitchFamily="34" charset="0"/>
              </a:rPr>
              <a:t>66.2 (17.7%)</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6" name="Rectangle 235">
            <a:extLst>
              <a:ext uri="{FF2B5EF4-FFF2-40B4-BE49-F238E27FC236}">
                <a16:creationId xmlns:a16="http://schemas.microsoft.com/office/drawing/2014/main" id="{103B9B2B-C5F7-45AE-8959-14944918DF3B}"/>
              </a:ext>
            </a:extLst>
          </p:cNvPr>
          <p:cNvSpPr>
            <a:spLocks noChangeArrowheads="1"/>
          </p:cNvSpPr>
          <p:nvPr/>
        </p:nvSpPr>
        <p:spPr bwMode="auto">
          <a:xfrm>
            <a:off x="9489982" y="6486525"/>
            <a:ext cx="1196975" cy="32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7030A0"/>
                </a:solidFill>
                <a:effectLst/>
                <a:latin typeface="Calibri" panose="020F0502020204030204" pitchFamily="34" charset="0"/>
              </a:rPr>
              <a:t>52.4 (11.6%)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7" name="Rectangle 236">
            <a:extLst>
              <a:ext uri="{FF2B5EF4-FFF2-40B4-BE49-F238E27FC236}">
                <a16:creationId xmlns:a16="http://schemas.microsoft.com/office/drawing/2014/main" id="{2DC49E6E-2D31-42F3-87A0-46789BCE2684}"/>
              </a:ext>
            </a:extLst>
          </p:cNvPr>
          <p:cNvSpPr/>
          <p:nvPr/>
        </p:nvSpPr>
        <p:spPr>
          <a:xfrm>
            <a:off x="5057126" y="3749762"/>
            <a:ext cx="6294993" cy="369332"/>
          </a:xfrm>
          <a:prstGeom prst="rect">
            <a:avLst/>
          </a:prstGeom>
        </p:spPr>
        <p:txBody>
          <a:bodyPr wrap="none">
            <a:spAutoFit/>
          </a:bodyPr>
          <a:lstStyle/>
          <a:p>
            <a:r>
              <a:rPr lang="en-US" dirty="0">
                <a:solidFill>
                  <a:srgbClr val="FF0000"/>
                </a:solidFill>
              </a:rPr>
              <a:t>[1]  </a:t>
            </a:r>
            <a:r>
              <a:rPr lang="de-DE" dirty="0">
                <a:solidFill>
                  <a:srgbClr val="FF0000"/>
                </a:solidFill>
              </a:rPr>
              <a:t>Sun et al., </a:t>
            </a:r>
            <a:r>
              <a:rPr lang="en-US" dirty="0">
                <a:solidFill>
                  <a:srgbClr val="FF0000"/>
                </a:solidFill>
              </a:rPr>
              <a:t>Compositional human pose regression, ICCV 2017.</a:t>
            </a:r>
          </a:p>
        </p:txBody>
      </p:sp>
    </p:spTree>
    <p:extLst>
      <p:ext uri="{BB962C8B-B14F-4D97-AF65-F5344CB8AC3E}">
        <p14:creationId xmlns:p14="http://schemas.microsoft.com/office/powerpoint/2010/main" val="2283285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6"/>
                                        </p:tgtEl>
                                        <p:attrNameLst>
                                          <p:attrName>style.visibility</p:attrName>
                                        </p:attrNameLst>
                                      </p:cBhvr>
                                      <p:to>
                                        <p:strVal val="visible"/>
                                      </p:to>
                                    </p:set>
                                    <p:animEffect transition="in" filter="fade">
                                      <p:cBhvr>
                                        <p:cTn id="7" dur="500"/>
                                        <p:tgtEl>
                                          <p:spTgt spid="19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7"/>
                                        </p:tgtEl>
                                        <p:attrNameLst>
                                          <p:attrName>style.visibility</p:attrName>
                                        </p:attrNameLst>
                                      </p:cBhvr>
                                      <p:to>
                                        <p:strVal val="visible"/>
                                      </p:to>
                                    </p:set>
                                    <p:animEffect transition="in" filter="fade">
                                      <p:cBhvr>
                                        <p:cTn id="10" dur="500"/>
                                        <p:tgtEl>
                                          <p:spTgt spid="19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8"/>
                                        </p:tgtEl>
                                        <p:attrNameLst>
                                          <p:attrName>style.visibility</p:attrName>
                                        </p:attrNameLst>
                                      </p:cBhvr>
                                      <p:to>
                                        <p:strVal val="visible"/>
                                      </p:to>
                                    </p:set>
                                    <p:animEffect transition="in" filter="fade">
                                      <p:cBhvr>
                                        <p:cTn id="13" dur="500"/>
                                        <p:tgtEl>
                                          <p:spTgt spid="19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9"/>
                                        </p:tgtEl>
                                        <p:attrNameLst>
                                          <p:attrName>style.visibility</p:attrName>
                                        </p:attrNameLst>
                                      </p:cBhvr>
                                      <p:to>
                                        <p:strVal val="visible"/>
                                      </p:to>
                                    </p:set>
                                    <p:animEffect transition="in" filter="fade">
                                      <p:cBhvr>
                                        <p:cTn id="16" dur="500"/>
                                        <p:tgtEl>
                                          <p:spTgt spid="19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18"/>
                                        </p:tgtEl>
                                        <p:attrNameLst>
                                          <p:attrName>style.visibility</p:attrName>
                                        </p:attrNameLst>
                                      </p:cBhvr>
                                      <p:to>
                                        <p:strVal val="visible"/>
                                      </p:to>
                                    </p:set>
                                    <p:animEffect transition="in" filter="fade">
                                      <p:cBhvr>
                                        <p:cTn id="21" dur="500"/>
                                        <p:tgtEl>
                                          <p:spTgt spid="21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9"/>
                                        </p:tgtEl>
                                        <p:attrNameLst>
                                          <p:attrName>style.visibility</p:attrName>
                                        </p:attrNameLst>
                                      </p:cBhvr>
                                      <p:to>
                                        <p:strVal val="visible"/>
                                      </p:to>
                                    </p:set>
                                    <p:animEffect transition="in" filter="fade">
                                      <p:cBhvr>
                                        <p:cTn id="24" dur="500"/>
                                        <p:tgtEl>
                                          <p:spTgt spid="21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20"/>
                                        </p:tgtEl>
                                        <p:attrNameLst>
                                          <p:attrName>style.visibility</p:attrName>
                                        </p:attrNameLst>
                                      </p:cBhvr>
                                      <p:to>
                                        <p:strVal val="visible"/>
                                      </p:to>
                                    </p:set>
                                    <p:animEffect transition="in" filter="fade">
                                      <p:cBhvr>
                                        <p:cTn id="27" dur="500"/>
                                        <p:tgtEl>
                                          <p:spTgt spid="22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21"/>
                                        </p:tgtEl>
                                        <p:attrNameLst>
                                          <p:attrName>style.visibility</p:attrName>
                                        </p:attrNameLst>
                                      </p:cBhvr>
                                      <p:to>
                                        <p:strVal val="visible"/>
                                      </p:to>
                                    </p:set>
                                    <p:animEffect transition="in" filter="fade">
                                      <p:cBhvr>
                                        <p:cTn id="30" dur="500"/>
                                        <p:tgtEl>
                                          <p:spTgt spid="22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03"/>
                                        </p:tgtEl>
                                        <p:attrNameLst>
                                          <p:attrName>style.visibility</p:attrName>
                                        </p:attrNameLst>
                                      </p:cBhvr>
                                      <p:to>
                                        <p:strVal val="visible"/>
                                      </p:to>
                                    </p:set>
                                    <p:animEffect transition="in" filter="fade">
                                      <p:cBhvr>
                                        <p:cTn id="35" dur="500"/>
                                        <p:tgtEl>
                                          <p:spTgt spid="20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04"/>
                                        </p:tgtEl>
                                        <p:attrNameLst>
                                          <p:attrName>style.visibility</p:attrName>
                                        </p:attrNameLst>
                                      </p:cBhvr>
                                      <p:to>
                                        <p:strVal val="visible"/>
                                      </p:to>
                                    </p:set>
                                    <p:animEffect transition="in" filter="fade">
                                      <p:cBhvr>
                                        <p:cTn id="38" dur="500"/>
                                        <p:tgtEl>
                                          <p:spTgt spid="20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05"/>
                                        </p:tgtEl>
                                        <p:attrNameLst>
                                          <p:attrName>style.visibility</p:attrName>
                                        </p:attrNameLst>
                                      </p:cBhvr>
                                      <p:to>
                                        <p:strVal val="visible"/>
                                      </p:to>
                                    </p:set>
                                    <p:animEffect transition="in" filter="fade">
                                      <p:cBhvr>
                                        <p:cTn id="41" dur="500"/>
                                        <p:tgtEl>
                                          <p:spTgt spid="205"/>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06"/>
                                        </p:tgtEl>
                                        <p:attrNameLst>
                                          <p:attrName>style.visibility</p:attrName>
                                        </p:attrNameLst>
                                      </p:cBhvr>
                                      <p:to>
                                        <p:strVal val="visible"/>
                                      </p:to>
                                    </p:set>
                                    <p:animEffect transition="in" filter="fade">
                                      <p:cBhvr>
                                        <p:cTn id="44" dur="500"/>
                                        <p:tgtEl>
                                          <p:spTgt spid="206"/>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07"/>
                                        </p:tgtEl>
                                        <p:attrNameLst>
                                          <p:attrName>style.visibility</p:attrName>
                                        </p:attrNameLst>
                                      </p:cBhvr>
                                      <p:to>
                                        <p:strVal val="visible"/>
                                      </p:to>
                                    </p:set>
                                    <p:animEffect transition="in" filter="fade">
                                      <p:cBhvr>
                                        <p:cTn id="47" dur="500"/>
                                        <p:tgtEl>
                                          <p:spTgt spid="207"/>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08"/>
                                        </p:tgtEl>
                                        <p:attrNameLst>
                                          <p:attrName>style.visibility</p:attrName>
                                        </p:attrNameLst>
                                      </p:cBhvr>
                                      <p:to>
                                        <p:strVal val="visible"/>
                                      </p:to>
                                    </p:set>
                                    <p:animEffect transition="in" filter="fade">
                                      <p:cBhvr>
                                        <p:cTn id="50" dur="500"/>
                                        <p:tgtEl>
                                          <p:spTgt spid="20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12"/>
                                        </p:tgtEl>
                                        <p:attrNameLst>
                                          <p:attrName>style.visibility</p:attrName>
                                        </p:attrNameLst>
                                      </p:cBhvr>
                                      <p:to>
                                        <p:strVal val="visible"/>
                                      </p:to>
                                    </p:set>
                                    <p:animEffect transition="in" filter="fade">
                                      <p:cBhvr>
                                        <p:cTn id="53" dur="500"/>
                                        <p:tgtEl>
                                          <p:spTgt spid="21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13"/>
                                        </p:tgtEl>
                                        <p:attrNameLst>
                                          <p:attrName>style.visibility</p:attrName>
                                        </p:attrNameLst>
                                      </p:cBhvr>
                                      <p:to>
                                        <p:strVal val="visible"/>
                                      </p:to>
                                    </p:set>
                                    <p:animEffect transition="in" filter="fade">
                                      <p:cBhvr>
                                        <p:cTn id="56" dur="500"/>
                                        <p:tgtEl>
                                          <p:spTgt spid="21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14"/>
                                        </p:tgtEl>
                                        <p:attrNameLst>
                                          <p:attrName>style.visibility</p:attrName>
                                        </p:attrNameLst>
                                      </p:cBhvr>
                                      <p:to>
                                        <p:strVal val="visible"/>
                                      </p:to>
                                    </p:set>
                                    <p:animEffect transition="in" filter="fade">
                                      <p:cBhvr>
                                        <p:cTn id="59" dur="500"/>
                                        <p:tgtEl>
                                          <p:spTgt spid="21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11"/>
                                        </p:tgtEl>
                                        <p:attrNameLst>
                                          <p:attrName>style.visibility</p:attrName>
                                        </p:attrNameLst>
                                      </p:cBhvr>
                                      <p:to>
                                        <p:strVal val="visible"/>
                                      </p:to>
                                    </p:set>
                                    <p:animEffect transition="in" filter="fade">
                                      <p:cBhvr>
                                        <p:cTn id="62" dur="500"/>
                                        <p:tgtEl>
                                          <p:spTgt spid="211"/>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224"/>
                                        </p:tgtEl>
                                        <p:attrNameLst>
                                          <p:attrName>style.visibility</p:attrName>
                                        </p:attrNameLst>
                                      </p:cBhvr>
                                      <p:to>
                                        <p:strVal val="visible"/>
                                      </p:to>
                                    </p:set>
                                    <p:animEffect transition="in" filter="fade">
                                      <p:cBhvr>
                                        <p:cTn id="67" dur="500"/>
                                        <p:tgtEl>
                                          <p:spTgt spid="224"/>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25"/>
                                        </p:tgtEl>
                                        <p:attrNameLst>
                                          <p:attrName>style.visibility</p:attrName>
                                        </p:attrNameLst>
                                      </p:cBhvr>
                                      <p:to>
                                        <p:strVal val="visible"/>
                                      </p:to>
                                    </p:set>
                                    <p:animEffect transition="in" filter="fade">
                                      <p:cBhvr>
                                        <p:cTn id="70" dur="500"/>
                                        <p:tgtEl>
                                          <p:spTgt spid="225"/>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26"/>
                                        </p:tgtEl>
                                        <p:attrNameLst>
                                          <p:attrName>style.visibility</p:attrName>
                                        </p:attrNameLst>
                                      </p:cBhvr>
                                      <p:to>
                                        <p:strVal val="visible"/>
                                      </p:to>
                                    </p:set>
                                    <p:animEffect transition="in" filter="fade">
                                      <p:cBhvr>
                                        <p:cTn id="73" dur="500"/>
                                        <p:tgtEl>
                                          <p:spTgt spid="226"/>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27"/>
                                        </p:tgtEl>
                                        <p:attrNameLst>
                                          <p:attrName>style.visibility</p:attrName>
                                        </p:attrNameLst>
                                      </p:cBhvr>
                                      <p:to>
                                        <p:strVal val="visible"/>
                                      </p:to>
                                    </p:set>
                                    <p:animEffect transition="in" filter="fade">
                                      <p:cBhvr>
                                        <p:cTn id="76" dur="500"/>
                                        <p:tgtEl>
                                          <p:spTgt spid="227"/>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28"/>
                                        </p:tgtEl>
                                        <p:attrNameLst>
                                          <p:attrName>style.visibility</p:attrName>
                                        </p:attrNameLst>
                                      </p:cBhvr>
                                      <p:to>
                                        <p:strVal val="visible"/>
                                      </p:to>
                                    </p:set>
                                    <p:animEffect transition="in" filter="fade">
                                      <p:cBhvr>
                                        <p:cTn id="79" dur="500"/>
                                        <p:tgtEl>
                                          <p:spTgt spid="228"/>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29"/>
                                        </p:tgtEl>
                                        <p:attrNameLst>
                                          <p:attrName>style.visibility</p:attrName>
                                        </p:attrNameLst>
                                      </p:cBhvr>
                                      <p:to>
                                        <p:strVal val="visible"/>
                                      </p:to>
                                    </p:set>
                                    <p:animEffect transition="in" filter="fade">
                                      <p:cBhvr>
                                        <p:cTn id="82" dur="500"/>
                                        <p:tgtEl>
                                          <p:spTgt spid="229"/>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32"/>
                                        </p:tgtEl>
                                        <p:attrNameLst>
                                          <p:attrName>style.visibility</p:attrName>
                                        </p:attrNameLst>
                                      </p:cBhvr>
                                      <p:to>
                                        <p:strVal val="visible"/>
                                      </p:to>
                                    </p:set>
                                    <p:animEffect transition="in" filter="fade">
                                      <p:cBhvr>
                                        <p:cTn id="85" dur="500"/>
                                        <p:tgtEl>
                                          <p:spTgt spid="232"/>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33"/>
                                        </p:tgtEl>
                                        <p:attrNameLst>
                                          <p:attrName>style.visibility</p:attrName>
                                        </p:attrNameLst>
                                      </p:cBhvr>
                                      <p:to>
                                        <p:strVal val="visible"/>
                                      </p:to>
                                    </p:set>
                                    <p:animEffect transition="in" filter="fade">
                                      <p:cBhvr>
                                        <p:cTn id="88" dur="500"/>
                                        <p:tgtEl>
                                          <p:spTgt spid="233"/>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34"/>
                                        </p:tgtEl>
                                        <p:attrNameLst>
                                          <p:attrName>style.visibility</p:attrName>
                                        </p:attrNameLst>
                                      </p:cBhvr>
                                      <p:to>
                                        <p:strVal val="visible"/>
                                      </p:to>
                                    </p:set>
                                    <p:animEffect transition="in" filter="fade">
                                      <p:cBhvr>
                                        <p:cTn id="91" dur="500"/>
                                        <p:tgtEl>
                                          <p:spTgt spid="23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35"/>
                                        </p:tgtEl>
                                        <p:attrNameLst>
                                          <p:attrName>style.visibility</p:attrName>
                                        </p:attrNameLst>
                                      </p:cBhvr>
                                      <p:to>
                                        <p:strVal val="visible"/>
                                      </p:to>
                                    </p:set>
                                    <p:animEffect transition="in" filter="fade">
                                      <p:cBhvr>
                                        <p:cTn id="94" dur="500"/>
                                        <p:tgtEl>
                                          <p:spTgt spid="235"/>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130"/>
                                        </p:tgtEl>
                                        <p:attrNameLst>
                                          <p:attrName>style.visibility</p:attrName>
                                        </p:attrNameLst>
                                      </p:cBhvr>
                                      <p:to>
                                        <p:strVal val="visible"/>
                                      </p:to>
                                    </p:set>
                                    <p:animEffect transition="in" filter="fade">
                                      <p:cBhvr>
                                        <p:cTn id="99" dur="500"/>
                                        <p:tgtEl>
                                          <p:spTgt spid="130"/>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193"/>
                                        </p:tgtEl>
                                        <p:attrNameLst>
                                          <p:attrName>style.visibility</p:attrName>
                                        </p:attrNameLst>
                                      </p:cBhvr>
                                      <p:to>
                                        <p:strVal val="visible"/>
                                      </p:to>
                                    </p:set>
                                    <p:animEffect transition="in" filter="fade">
                                      <p:cBhvr>
                                        <p:cTn id="102" dur="500"/>
                                        <p:tgtEl>
                                          <p:spTgt spid="193"/>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237"/>
                                        </p:tgtEl>
                                        <p:attrNameLst>
                                          <p:attrName>style.visibility</p:attrName>
                                        </p:attrNameLst>
                                      </p:cBhvr>
                                      <p:to>
                                        <p:strVal val="visible"/>
                                      </p:to>
                                    </p:set>
                                    <p:animEffect transition="in" filter="fade">
                                      <p:cBhvr>
                                        <p:cTn id="105" dur="500"/>
                                        <p:tgtEl>
                                          <p:spTgt spid="237"/>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75"/>
                                        </p:tgtEl>
                                        <p:attrNameLst>
                                          <p:attrName>style.visibility</p:attrName>
                                        </p:attrNameLst>
                                      </p:cBhvr>
                                      <p:to>
                                        <p:strVal val="visible"/>
                                      </p:to>
                                    </p:set>
                                    <p:animEffect transition="in" filter="fade">
                                      <p:cBhvr>
                                        <p:cTn id="108" dur="500"/>
                                        <p:tgtEl>
                                          <p:spTgt spid="175"/>
                                        </p:tgtEl>
                                      </p:cBhvr>
                                    </p:animEffect>
                                  </p:childTnLst>
                                </p:cTn>
                              </p:par>
                              <p:par>
                                <p:cTn id="109" presetID="1" presetClass="entr" presetSubtype="0" fill="hold" nodeType="withEffect">
                                  <p:stCondLst>
                                    <p:cond delay="0"/>
                                  </p:stCondLst>
                                  <p:childTnLst>
                                    <p:set>
                                      <p:cBhvr>
                                        <p:cTn id="1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137"/>
                                        </p:tgtEl>
                                        <p:attrNameLst>
                                          <p:attrName>style.visibility</p:attrName>
                                        </p:attrNameLst>
                                      </p:cBhvr>
                                      <p:to>
                                        <p:strVal val="visible"/>
                                      </p:to>
                                    </p:set>
                                    <p:animEffect transition="in" filter="fade">
                                      <p:cBhvr>
                                        <p:cTn id="115" dur="500"/>
                                        <p:tgtEl>
                                          <p:spTgt spid="13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144"/>
                                        </p:tgtEl>
                                        <p:attrNameLst>
                                          <p:attrName>style.visibility</p:attrName>
                                        </p:attrNameLst>
                                      </p:cBhvr>
                                      <p:to>
                                        <p:strVal val="visible"/>
                                      </p:to>
                                    </p:set>
                                    <p:animEffect transition="in" filter="fade">
                                      <p:cBhvr>
                                        <p:cTn id="118" dur="500"/>
                                        <p:tgtEl>
                                          <p:spTgt spid="144"/>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150"/>
                                        </p:tgtEl>
                                        <p:attrNameLst>
                                          <p:attrName>style.visibility</p:attrName>
                                        </p:attrNameLst>
                                      </p:cBhvr>
                                      <p:to>
                                        <p:strVal val="visible"/>
                                      </p:to>
                                    </p:set>
                                    <p:animEffect transition="in" filter="fade">
                                      <p:cBhvr>
                                        <p:cTn id="121" dur="500"/>
                                        <p:tgtEl>
                                          <p:spTgt spid="150"/>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157"/>
                                        </p:tgtEl>
                                        <p:attrNameLst>
                                          <p:attrName>style.visibility</p:attrName>
                                        </p:attrNameLst>
                                      </p:cBhvr>
                                      <p:to>
                                        <p:strVal val="visible"/>
                                      </p:to>
                                    </p:set>
                                    <p:animEffect transition="in" filter="fade">
                                      <p:cBhvr>
                                        <p:cTn id="124" dur="500"/>
                                        <p:tgtEl>
                                          <p:spTgt spid="157"/>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163"/>
                                        </p:tgtEl>
                                        <p:attrNameLst>
                                          <p:attrName>style.visibility</p:attrName>
                                        </p:attrNameLst>
                                      </p:cBhvr>
                                      <p:to>
                                        <p:strVal val="visible"/>
                                      </p:to>
                                    </p:set>
                                    <p:animEffect transition="in" filter="fade">
                                      <p:cBhvr>
                                        <p:cTn id="127" dur="500"/>
                                        <p:tgtEl>
                                          <p:spTgt spid="163"/>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169"/>
                                        </p:tgtEl>
                                        <p:attrNameLst>
                                          <p:attrName>style.visibility</p:attrName>
                                        </p:attrNameLst>
                                      </p:cBhvr>
                                      <p:to>
                                        <p:strVal val="visible"/>
                                      </p:to>
                                    </p:set>
                                    <p:animEffect transition="in" filter="fade">
                                      <p:cBhvr>
                                        <p:cTn id="130" dur="500"/>
                                        <p:tgtEl>
                                          <p:spTgt spid="169"/>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183"/>
                                        </p:tgtEl>
                                        <p:attrNameLst>
                                          <p:attrName>style.visibility</p:attrName>
                                        </p:attrNameLst>
                                      </p:cBhvr>
                                      <p:to>
                                        <p:strVal val="visible"/>
                                      </p:to>
                                    </p:set>
                                    <p:animEffect transition="in" filter="fade">
                                      <p:cBhvr>
                                        <p:cTn id="133" dur="500"/>
                                        <p:tgtEl>
                                          <p:spTgt spid="183"/>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200"/>
                                        </p:tgtEl>
                                        <p:attrNameLst>
                                          <p:attrName>style.visibility</p:attrName>
                                        </p:attrNameLst>
                                      </p:cBhvr>
                                      <p:to>
                                        <p:strVal val="visible"/>
                                      </p:to>
                                    </p:set>
                                    <p:animEffect transition="in" filter="fade">
                                      <p:cBhvr>
                                        <p:cTn id="136" dur="500"/>
                                        <p:tgtEl>
                                          <p:spTgt spid="200"/>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209"/>
                                        </p:tgtEl>
                                        <p:attrNameLst>
                                          <p:attrName>style.visibility</p:attrName>
                                        </p:attrNameLst>
                                      </p:cBhvr>
                                      <p:to>
                                        <p:strVal val="visible"/>
                                      </p:to>
                                    </p:set>
                                    <p:animEffect transition="in" filter="fade">
                                      <p:cBhvr>
                                        <p:cTn id="139" dur="500"/>
                                        <p:tgtEl>
                                          <p:spTgt spid="209"/>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215"/>
                                        </p:tgtEl>
                                        <p:attrNameLst>
                                          <p:attrName>style.visibility</p:attrName>
                                        </p:attrNameLst>
                                      </p:cBhvr>
                                      <p:to>
                                        <p:strVal val="visible"/>
                                      </p:to>
                                    </p:set>
                                    <p:animEffect transition="in" filter="fade">
                                      <p:cBhvr>
                                        <p:cTn id="142" dur="500"/>
                                        <p:tgtEl>
                                          <p:spTgt spid="215"/>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222"/>
                                        </p:tgtEl>
                                        <p:attrNameLst>
                                          <p:attrName>style.visibility</p:attrName>
                                        </p:attrNameLst>
                                      </p:cBhvr>
                                      <p:to>
                                        <p:strVal val="visible"/>
                                      </p:to>
                                    </p:set>
                                    <p:animEffect transition="in" filter="fade">
                                      <p:cBhvr>
                                        <p:cTn id="145" dur="500"/>
                                        <p:tgtEl>
                                          <p:spTgt spid="222"/>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230"/>
                                        </p:tgtEl>
                                        <p:attrNameLst>
                                          <p:attrName>style.visibility</p:attrName>
                                        </p:attrNameLst>
                                      </p:cBhvr>
                                      <p:to>
                                        <p:strVal val="visible"/>
                                      </p:to>
                                    </p:set>
                                    <p:animEffect transition="in" filter="fade">
                                      <p:cBhvr>
                                        <p:cTn id="148" dur="500"/>
                                        <p:tgtEl>
                                          <p:spTgt spid="230"/>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236"/>
                                        </p:tgtEl>
                                        <p:attrNameLst>
                                          <p:attrName>style.visibility</p:attrName>
                                        </p:attrNameLst>
                                      </p:cBhvr>
                                      <p:to>
                                        <p:strVal val="visible"/>
                                      </p:to>
                                    </p:set>
                                    <p:animEffect transition="in" filter="fade">
                                      <p:cBhvr>
                                        <p:cTn id="151" dur="500"/>
                                        <p:tgtEl>
                                          <p:spTgt spid="2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 grpId="0" animBg="1"/>
      <p:bldP spid="137" grpId="0" animBg="1"/>
      <p:bldP spid="144" grpId="0" animBg="1"/>
      <p:bldP spid="150" grpId="0" animBg="1"/>
      <p:bldP spid="157" grpId="0" animBg="1"/>
      <p:bldP spid="163" grpId="0" animBg="1"/>
      <p:bldP spid="169" grpId="0" animBg="1"/>
      <p:bldP spid="175" grpId="0" animBg="1"/>
      <p:bldP spid="183" grpId="0" animBg="1"/>
      <p:bldP spid="193" grpId="0"/>
      <p:bldP spid="196" grpId="0"/>
      <p:bldP spid="197" grpId="0"/>
      <p:bldP spid="198" grpId="0"/>
      <p:bldP spid="199" grpId="0"/>
      <p:bldP spid="200" grpId="0"/>
      <p:bldP spid="203" grpId="0"/>
      <p:bldP spid="204" grpId="0"/>
      <p:bldP spid="205" grpId="0"/>
      <p:bldP spid="206" grpId="0"/>
      <p:bldP spid="207" grpId="0"/>
      <p:bldP spid="208" grpId="0"/>
      <p:bldP spid="209" grpId="0"/>
      <p:bldP spid="211" grpId="0"/>
      <p:bldP spid="212" grpId="0"/>
      <p:bldP spid="213" grpId="0"/>
      <p:bldP spid="214" grpId="0"/>
      <p:bldP spid="215" grpId="0"/>
      <p:bldP spid="218" grpId="0"/>
      <p:bldP spid="219" grpId="0"/>
      <p:bldP spid="220" grpId="0"/>
      <p:bldP spid="221" grpId="0"/>
      <p:bldP spid="222" grpId="0"/>
      <p:bldP spid="224" grpId="0"/>
      <p:bldP spid="225" grpId="0"/>
      <p:bldP spid="226" grpId="0"/>
      <p:bldP spid="227" grpId="0"/>
      <p:bldP spid="228" grpId="0"/>
      <p:bldP spid="229" grpId="0"/>
      <p:bldP spid="230" grpId="0"/>
      <p:bldP spid="232" grpId="0"/>
      <p:bldP spid="233" grpId="0"/>
      <p:bldP spid="234" grpId="0"/>
      <p:bldP spid="235" grpId="0"/>
      <p:bldP spid="236" grpId="0"/>
      <p:bldP spid="23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D79C3-5443-4618-8070-D0DC66127953}"/>
              </a:ext>
            </a:extLst>
          </p:cNvPr>
          <p:cNvSpPr>
            <a:spLocks noGrp="1"/>
          </p:cNvSpPr>
          <p:nvPr>
            <p:ph type="title"/>
          </p:nvPr>
        </p:nvSpPr>
        <p:spPr/>
        <p:txBody>
          <a:bodyPr/>
          <a:lstStyle/>
          <a:p>
            <a:r>
              <a:rPr lang="en-US" dirty="0"/>
              <a:t>Ablation Study: Image &amp; Heatmap Resolution</a:t>
            </a:r>
          </a:p>
        </p:txBody>
      </p:sp>
      <p:sp>
        <p:nvSpPr>
          <p:cNvPr id="5" name="Content Placeholder 2">
            <a:extLst>
              <a:ext uri="{FF2B5EF4-FFF2-40B4-BE49-F238E27FC236}">
                <a16:creationId xmlns:a16="http://schemas.microsoft.com/office/drawing/2014/main" id="{D340C4C8-E2B9-4151-9D38-91B223CCE1F8}"/>
              </a:ext>
            </a:extLst>
          </p:cNvPr>
          <p:cNvSpPr txBox="1">
            <a:spLocks/>
          </p:cNvSpPr>
          <p:nvPr/>
        </p:nvSpPr>
        <p:spPr>
          <a:xfrm>
            <a:off x="700363" y="4340225"/>
            <a:ext cx="10846175" cy="1857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Small </a:t>
            </a:r>
            <a:r>
              <a:rPr lang="en-US" sz="2400" dirty="0">
                <a:solidFill>
                  <a:srgbClr val="00B050"/>
                </a:solidFill>
              </a:rPr>
              <a:t>image size</a:t>
            </a:r>
            <a:r>
              <a:rPr lang="en-US" sz="2400" dirty="0"/>
              <a:t> and </a:t>
            </a:r>
            <a:r>
              <a:rPr lang="en-US" sz="2400" dirty="0">
                <a:solidFill>
                  <a:srgbClr val="0070C0"/>
                </a:solidFill>
              </a:rPr>
              <a:t>heatmap size</a:t>
            </a:r>
            <a:r>
              <a:rPr lang="en-US" sz="2400" dirty="0"/>
              <a:t> obtains larger error, but needs less FLOPs.</a:t>
            </a:r>
          </a:p>
          <a:p>
            <a:r>
              <a:rPr lang="en-US" altLang="zh-CN" sz="2400" dirty="0">
                <a:solidFill>
                  <a:srgbClr val="7030A0"/>
                </a:solidFill>
              </a:rPr>
              <a:t>Integral regression</a:t>
            </a:r>
            <a:r>
              <a:rPr lang="en-US" altLang="zh-CN" sz="2400" dirty="0"/>
              <a:t> improves </a:t>
            </a:r>
            <a:r>
              <a:rPr lang="en-US" sz="2400" dirty="0"/>
              <a:t>accuracy under all cases, especially using small size.</a:t>
            </a:r>
          </a:p>
          <a:p>
            <a:r>
              <a:rPr lang="en-US" sz="2400" dirty="0"/>
              <a:t>A better choice when </a:t>
            </a:r>
            <a:r>
              <a:rPr lang="en-US" sz="2400" dirty="0">
                <a:solidFill>
                  <a:srgbClr val="FF0000"/>
                </a:solidFill>
              </a:rPr>
              <a:t>computational cost</a:t>
            </a:r>
            <a:r>
              <a:rPr lang="en-US" sz="2400" dirty="0"/>
              <a:t> is demanding, in practical scenarios.</a:t>
            </a:r>
          </a:p>
          <a:p>
            <a:endParaRPr lang="en-US" sz="2400" dirty="0"/>
          </a:p>
        </p:txBody>
      </p:sp>
      <p:sp>
        <p:nvSpPr>
          <p:cNvPr id="3" name="Rectangle 2">
            <a:extLst>
              <a:ext uri="{FF2B5EF4-FFF2-40B4-BE49-F238E27FC236}">
                <a16:creationId xmlns:a16="http://schemas.microsoft.com/office/drawing/2014/main" id="{28A661C4-1B39-48F1-A33E-47B8CCC5C3EC}"/>
              </a:ext>
            </a:extLst>
          </p:cNvPr>
          <p:cNvSpPr/>
          <p:nvPr/>
        </p:nvSpPr>
        <p:spPr>
          <a:xfrm>
            <a:off x="9428257" y="1630461"/>
            <a:ext cx="2573243" cy="646331"/>
          </a:xfrm>
          <a:prstGeom prst="rect">
            <a:avLst/>
          </a:prstGeom>
        </p:spPr>
        <p:txBody>
          <a:bodyPr wrap="square">
            <a:spAutoFit/>
          </a:bodyPr>
          <a:lstStyle/>
          <a:p>
            <a:r>
              <a:rPr lang="en-US" dirty="0">
                <a:solidFill>
                  <a:srgbClr val="222222"/>
                </a:solidFill>
                <a:latin typeface="Arial" panose="020B0604020202020204" pitchFamily="34" charset="0"/>
              </a:rPr>
              <a:t>FLOPs: floating point operations per second.</a:t>
            </a:r>
            <a:endParaRPr lang="en-US" dirty="0"/>
          </a:p>
        </p:txBody>
      </p:sp>
      <p:sp>
        <p:nvSpPr>
          <p:cNvPr id="13" name="Arrow: Right 12">
            <a:extLst>
              <a:ext uri="{FF2B5EF4-FFF2-40B4-BE49-F238E27FC236}">
                <a16:creationId xmlns:a16="http://schemas.microsoft.com/office/drawing/2014/main" id="{19208505-C8F5-4457-844E-A5556FF41F32}"/>
              </a:ext>
            </a:extLst>
          </p:cNvPr>
          <p:cNvSpPr/>
          <p:nvPr/>
        </p:nvSpPr>
        <p:spPr>
          <a:xfrm rot="5400000">
            <a:off x="3232063" y="2658706"/>
            <a:ext cx="247652" cy="145812"/>
          </a:xfrm>
          <a:prstGeom prst="rightArrow">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020091B1-BD2E-41C2-A492-35C0030FBB71}"/>
              </a:ext>
            </a:extLst>
          </p:cNvPr>
          <p:cNvSpPr/>
          <p:nvPr/>
        </p:nvSpPr>
        <p:spPr>
          <a:xfrm rot="5400000">
            <a:off x="3232063" y="1934268"/>
            <a:ext cx="247652" cy="145812"/>
          </a:xfrm>
          <a:prstGeom prst="rightArrow">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115FD2EE-31DC-4BD5-B391-8CD570C5B0A4}"/>
              </a:ext>
            </a:extLst>
          </p:cNvPr>
          <p:cNvSpPr/>
          <p:nvPr/>
        </p:nvSpPr>
        <p:spPr>
          <a:xfrm rot="5400000">
            <a:off x="4901417" y="1934268"/>
            <a:ext cx="247652" cy="145812"/>
          </a:xfrm>
          <a:prstGeom prst="rightArrow">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a:extLst>
              <a:ext uri="{FF2B5EF4-FFF2-40B4-BE49-F238E27FC236}">
                <a16:creationId xmlns:a16="http://schemas.microsoft.com/office/drawing/2014/main" id="{6BB68215-F6C6-4D1F-A4E2-1D6A45137681}"/>
              </a:ext>
            </a:extLst>
          </p:cNvPr>
          <p:cNvSpPr/>
          <p:nvPr/>
        </p:nvSpPr>
        <p:spPr>
          <a:xfrm rot="5400000">
            <a:off x="4901417" y="2657381"/>
            <a:ext cx="247652" cy="145812"/>
          </a:xfrm>
          <a:prstGeom prst="rightArrow">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83935F00-2A7F-4777-8E42-F9A59D2A011A}"/>
              </a:ext>
            </a:extLst>
          </p:cNvPr>
          <p:cNvSpPr/>
          <p:nvPr/>
        </p:nvSpPr>
        <p:spPr>
          <a:xfrm rot="5400000">
            <a:off x="1867180" y="2267349"/>
            <a:ext cx="247652" cy="145812"/>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7">
            <a:extLst>
              <a:ext uri="{FF2B5EF4-FFF2-40B4-BE49-F238E27FC236}">
                <a16:creationId xmlns:a16="http://schemas.microsoft.com/office/drawing/2014/main" id="{924DF781-1463-4667-B21D-856A9F7BE34C}"/>
              </a:ext>
            </a:extLst>
          </p:cNvPr>
          <p:cNvSpPr/>
          <p:nvPr/>
        </p:nvSpPr>
        <p:spPr>
          <a:xfrm rot="5400000">
            <a:off x="4901417" y="2267349"/>
            <a:ext cx="247652" cy="145812"/>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utoShape 3">
            <a:extLst>
              <a:ext uri="{FF2B5EF4-FFF2-40B4-BE49-F238E27FC236}">
                <a16:creationId xmlns:a16="http://schemas.microsoft.com/office/drawing/2014/main" id="{A6D06E09-EDE4-46CA-BEFE-8C466F3CB2CF}"/>
              </a:ext>
            </a:extLst>
          </p:cNvPr>
          <p:cNvSpPr>
            <a:spLocks noChangeAspect="1" noChangeArrowheads="1" noTextEdit="1"/>
          </p:cNvSpPr>
          <p:nvPr/>
        </p:nvSpPr>
        <p:spPr bwMode="auto">
          <a:xfrm>
            <a:off x="1828894" y="1626393"/>
            <a:ext cx="7537450"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5">
            <a:extLst>
              <a:ext uri="{FF2B5EF4-FFF2-40B4-BE49-F238E27FC236}">
                <a16:creationId xmlns:a16="http://schemas.microsoft.com/office/drawing/2014/main" id="{3051E90D-FEB1-4DD9-BA02-0598EE0BE3F5}"/>
              </a:ext>
            </a:extLst>
          </p:cNvPr>
          <p:cNvSpPr>
            <a:spLocks noChangeArrowheads="1"/>
          </p:cNvSpPr>
          <p:nvPr/>
        </p:nvSpPr>
        <p:spPr bwMode="auto">
          <a:xfrm>
            <a:off x="1833657" y="1658143"/>
            <a:ext cx="1506538" cy="6556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A4315E2D-EE67-45BE-BB85-777765FB4E3F}"/>
              </a:ext>
            </a:extLst>
          </p:cNvPr>
          <p:cNvSpPr>
            <a:spLocks noChangeArrowheads="1"/>
          </p:cNvSpPr>
          <p:nvPr/>
        </p:nvSpPr>
        <p:spPr bwMode="auto">
          <a:xfrm>
            <a:off x="3340194" y="1658143"/>
            <a:ext cx="1533525" cy="6556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BBCE0C2F-308E-4E8C-9F9E-F0E78E616C8F}"/>
              </a:ext>
            </a:extLst>
          </p:cNvPr>
          <p:cNvSpPr>
            <a:spLocks noChangeArrowheads="1"/>
          </p:cNvSpPr>
          <p:nvPr/>
        </p:nvSpPr>
        <p:spPr bwMode="auto">
          <a:xfrm>
            <a:off x="4873719" y="1658143"/>
            <a:ext cx="1562100" cy="6556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Rectangle 8">
            <a:extLst>
              <a:ext uri="{FF2B5EF4-FFF2-40B4-BE49-F238E27FC236}">
                <a16:creationId xmlns:a16="http://schemas.microsoft.com/office/drawing/2014/main" id="{1293D01D-12C4-4D94-B4FC-FB55591C588D}"/>
              </a:ext>
            </a:extLst>
          </p:cNvPr>
          <p:cNvSpPr>
            <a:spLocks noChangeArrowheads="1"/>
          </p:cNvSpPr>
          <p:nvPr/>
        </p:nvSpPr>
        <p:spPr bwMode="auto">
          <a:xfrm>
            <a:off x="6435819" y="1658143"/>
            <a:ext cx="1493838" cy="6556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Rectangle 9">
            <a:extLst>
              <a:ext uri="{FF2B5EF4-FFF2-40B4-BE49-F238E27FC236}">
                <a16:creationId xmlns:a16="http://schemas.microsoft.com/office/drawing/2014/main" id="{2459479B-2DBA-4726-8DA9-BB9F7CEF5B50}"/>
              </a:ext>
            </a:extLst>
          </p:cNvPr>
          <p:cNvSpPr>
            <a:spLocks noChangeArrowheads="1"/>
          </p:cNvSpPr>
          <p:nvPr/>
        </p:nvSpPr>
        <p:spPr bwMode="auto">
          <a:xfrm>
            <a:off x="7929657" y="1658143"/>
            <a:ext cx="1414463" cy="655638"/>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10">
            <a:extLst>
              <a:ext uri="{FF2B5EF4-FFF2-40B4-BE49-F238E27FC236}">
                <a16:creationId xmlns:a16="http://schemas.microsoft.com/office/drawing/2014/main" id="{CE7370DB-E629-4A84-85A2-9868D9EDB3B0}"/>
              </a:ext>
            </a:extLst>
          </p:cNvPr>
          <p:cNvSpPr>
            <a:spLocks noChangeArrowheads="1"/>
          </p:cNvSpPr>
          <p:nvPr/>
        </p:nvSpPr>
        <p:spPr bwMode="auto">
          <a:xfrm>
            <a:off x="1833657" y="2313781"/>
            <a:ext cx="1506538" cy="379413"/>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Rectangle 11">
            <a:extLst>
              <a:ext uri="{FF2B5EF4-FFF2-40B4-BE49-F238E27FC236}">
                <a16:creationId xmlns:a16="http://schemas.microsoft.com/office/drawing/2014/main" id="{7D161899-35F5-4371-B05B-89655849ED06}"/>
              </a:ext>
            </a:extLst>
          </p:cNvPr>
          <p:cNvSpPr>
            <a:spLocks noChangeArrowheads="1"/>
          </p:cNvSpPr>
          <p:nvPr/>
        </p:nvSpPr>
        <p:spPr bwMode="auto">
          <a:xfrm>
            <a:off x="3340194" y="2313781"/>
            <a:ext cx="1533525" cy="379413"/>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12">
            <a:extLst>
              <a:ext uri="{FF2B5EF4-FFF2-40B4-BE49-F238E27FC236}">
                <a16:creationId xmlns:a16="http://schemas.microsoft.com/office/drawing/2014/main" id="{E2C686B5-0665-416C-9DA8-4F3711146F87}"/>
              </a:ext>
            </a:extLst>
          </p:cNvPr>
          <p:cNvSpPr>
            <a:spLocks noChangeArrowheads="1"/>
          </p:cNvSpPr>
          <p:nvPr/>
        </p:nvSpPr>
        <p:spPr bwMode="auto">
          <a:xfrm>
            <a:off x="4873719" y="2313781"/>
            <a:ext cx="1562100" cy="379413"/>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13">
            <a:extLst>
              <a:ext uri="{FF2B5EF4-FFF2-40B4-BE49-F238E27FC236}">
                <a16:creationId xmlns:a16="http://schemas.microsoft.com/office/drawing/2014/main" id="{20AB314D-9F33-4C2F-B6A1-7AC2FC6AB7D4}"/>
              </a:ext>
            </a:extLst>
          </p:cNvPr>
          <p:cNvSpPr>
            <a:spLocks noChangeArrowheads="1"/>
          </p:cNvSpPr>
          <p:nvPr/>
        </p:nvSpPr>
        <p:spPr bwMode="auto">
          <a:xfrm>
            <a:off x="6435819" y="2313781"/>
            <a:ext cx="1493838" cy="379413"/>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14">
            <a:extLst>
              <a:ext uri="{FF2B5EF4-FFF2-40B4-BE49-F238E27FC236}">
                <a16:creationId xmlns:a16="http://schemas.microsoft.com/office/drawing/2014/main" id="{2688FCF5-DBEA-404A-8273-5A55C02903FF}"/>
              </a:ext>
            </a:extLst>
          </p:cNvPr>
          <p:cNvSpPr>
            <a:spLocks noChangeArrowheads="1"/>
          </p:cNvSpPr>
          <p:nvPr/>
        </p:nvSpPr>
        <p:spPr bwMode="auto">
          <a:xfrm>
            <a:off x="7929657" y="2313781"/>
            <a:ext cx="1414463" cy="379413"/>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15">
            <a:extLst>
              <a:ext uri="{FF2B5EF4-FFF2-40B4-BE49-F238E27FC236}">
                <a16:creationId xmlns:a16="http://schemas.microsoft.com/office/drawing/2014/main" id="{8C849FEA-46C0-4D93-98C8-379786C8ECCD}"/>
              </a:ext>
            </a:extLst>
          </p:cNvPr>
          <p:cNvSpPr>
            <a:spLocks noChangeArrowheads="1"/>
          </p:cNvSpPr>
          <p:nvPr/>
        </p:nvSpPr>
        <p:spPr bwMode="auto">
          <a:xfrm>
            <a:off x="1833657" y="2693193"/>
            <a:ext cx="1506538" cy="379413"/>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16">
            <a:extLst>
              <a:ext uri="{FF2B5EF4-FFF2-40B4-BE49-F238E27FC236}">
                <a16:creationId xmlns:a16="http://schemas.microsoft.com/office/drawing/2014/main" id="{924918C7-195D-48B5-9C0A-65F4C148781F}"/>
              </a:ext>
            </a:extLst>
          </p:cNvPr>
          <p:cNvSpPr>
            <a:spLocks noChangeArrowheads="1"/>
          </p:cNvSpPr>
          <p:nvPr/>
        </p:nvSpPr>
        <p:spPr bwMode="auto">
          <a:xfrm>
            <a:off x="3340194" y="2693193"/>
            <a:ext cx="1533525" cy="379413"/>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17">
            <a:extLst>
              <a:ext uri="{FF2B5EF4-FFF2-40B4-BE49-F238E27FC236}">
                <a16:creationId xmlns:a16="http://schemas.microsoft.com/office/drawing/2014/main" id="{5F7C609A-B580-4C22-A755-263B2803E194}"/>
              </a:ext>
            </a:extLst>
          </p:cNvPr>
          <p:cNvSpPr>
            <a:spLocks noChangeArrowheads="1"/>
          </p:cNvSpPr>
          <p:nvPr/>
        </p:nvSpPr>
        <p:spPr bwMode="auto">
          <a:xfrm>
            <a:off x="4873719" y="2693193"/>
            <a:ext cx="1562100" cy="379413"/>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18">
            <a:extLst>
              <a:ext uri="{FF2B5EF4-FFF2-40B4-BE49-F238E27FC236}">
                <a16:creationId xmlns:a16="http://schemas.microsoft.com/office/drawing/2014/main" id="{0C27BFB6-E1B1-4C92-B196-E70B180F9614}"/>
              </a:ext>
            </a:extLst>
          </p:cNvPr>
          <p:cNvSpPr>
            <a:spLocks noChangeArrowheads="1"/>
          </p:cNvSpPr>
          <p:nvPr/>
        </p:nvSpPr>
        <p:spPr bwMode="auto">
          <a:xfrm>
            <a:off x="6435819" y="2693193"/>
            <a:ext cx="1493838" cy="379413"/>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19">
            <a:extLst>
              <a:ext uri="{FF2B5EF4-FFF2-40B4-BE49-F238E27FC236}">
                <a16:creationId xmlns:a16="http://schemas.microsoft.com/office/drawing/2014/main" id="{B5F97EBB-0A61-4CAC-BA2D-78CB4AB1D3B8}"/>
              </a:ext>
            </a:extLst>
          </p:cNvPr>
          <p:cNvSpPr>
            <a:spLocks noChangeArrowheads="1"/>
          </p:cNvSpPr>
          <p:nvPr/>
        </p:nvSpPr>
        <p:spPr bwMode="auto">
          <a:xfrm>
            <a:off x="7929657" y="2693193"/>
            <a:ext cx="1414463" cy="379413"/>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Rectangle 20">
            <a:extLst>
              <a:ext uri="{FF2B5EF4-FFF2-40B4-BE49-F238E27FC236}">
                <a16:creationId xmlns:a16="http://schemas.microsoft.com/office/drawing/2014/main" id="{F7AC4080-2EC7-4563-9F7B-25ACEE67AED2}"/>
              </a:ext>
            </a:extLst>
          </p:cNvPr>
          <p:cNvSpPr>
            <a:spLocks noChangeArrowheads="1"/>
          </p:cNvSpPr>
          <p:nvPr/>
        </p:nvSpPr>
        <p:spPr bwMode="auto">
          <a:xfrm>
            <a:off x="1833657" y="3072606"/>
            <a:ext cx="1506538" cy="379413"/>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21">
            <a:extLst>
              <a:ext uri="{FF2B5EF4-FFF2-40B4-BE49-F238E27FC236}">
                <a16:creationId xmlns:a16="http://schemas.microsoft.com/office/drawing/2014/main" id="{04815B57-A7C5-4FF3-8DED-7F3F1ED716F1}"/>
              </a:ext>
            </a:extLst>
          </p:cNvPr>
          <p:cNvSpPr>
            <a:spLocks noChangeArrowheads="1"/>
          </p:cNvSpPr>
          <p:nvPr/>
        </p:nvSpPr>
        <p:spPr bwMode="auto">
          <a:xfrm>
            <a:off x="3340194" y="3072606"/>
            <a:ext cx="1533525" cy="379413"/>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Rectangle 22">
            <a:extLst>
              <a:ext uri="{FF2B5EF4-FFF2-40B4-BE49-F238E27FC236}">
                <a16:creationId xmlns:a16="http://schemas.microsoft.com/office/drawing/2014/main" id="{288B9E66-5329-4083-A6EF-0C6F3BB5754A}"/>
              </a:ext>
            </a:extLst>
          </p:cNvPr>
          <p:cNvSpPr>
            <a:spLocks noChangeArrowheads="1"/>
          </p:cNvSpPr>
          <p:nvPr/>
        </p:nvSpPr>
        <p:spPr bwMode="auto">
          <a:xfrm>
            <a:off x="4873719" y="3072606"/>
            <a:ext cx="1562100" cy="379413"/>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23">
            <a:extLst>
              <a:ext uri="{FF2B5EF4-FFF2-40B4-BE49-F238E27FC236}">
                <a16:creationId xmlns:a16="http://schemas.microsoft.com/office/drawing/2014/main" id="{DA5C4625-7EA0-4E49-AC8F-D80F84F72966}"/>
              </a:ext>
            </a:extLst>
          </p:cNvPr>
          <p:cNvSpPr>
            <a:spLocks noChangeArrowheads="1"/>
          </p:cNvSpPr>
          <p:nvPr/>
        </p:nvSpPr>
        <p:spPr bwMode="auto">
          <a:xfrm>
            <a:off x="6435819" y="3072606"/>
            <a:ext cx="1493838" cy="379413"/>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24">
            <a:extLst>
              <a:ext uri="{FF2B5EF4-FFF2-40B4-BE49-F238E27FC236}">
                <a16:creationId xmlns:a16="http://schemas.microsoft.com/office/drawing/2014/main" id="{964020E7-0986-4BE9-A83B-E45E27C1EF11}"/>
              </a:ext>
            </a:extLst>
          </p:cNvPr>
          <p:cNvSpPr>
            <a:spLocks noChangeArrowheads="1"/>
          </p:cNvSpPr>
          <p:nvPr/>
        </p:nvSpPr>
        <p:spPr bwMode="auto">
          <a:xfrm>
            <a:off x="7929657" y="3072606"/>
            <a:ext cx="1414463" cy="379413"/>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25">
            <a:extLst>
              <a:ext uri="{FF2B5EF4-FFF2-40B4-BE49-F238E27FC236}">
                <a16:creationId xmlns:a16="http://schemas.microsoft.com/office/drawing/2014/main" id="{E042D86F-EED0-4743-9A44-30231845F6C0}"/>
              </a:ext>
            </a:extLst>
          </p:cNvPr>
          <p:cNvSpPr>
            <a:spLocks noChangeArrowheads="1"/>
          </p:cNvSpPr>
          <p:nvPr/>
        </p:nvSpPr>
        <p:spPr bwMode="auto">
          <a:xfrm>
            <a:off x="1833657" y="3452018"/>
            <a:ext cx="1506538" cy="3810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26">
            <a:extLst>
              <a:ext uri="{FF2B5EF4-FFF2-40B4-BE49-F238E27FC236}">
                <a16:creationId xmlns:a16="http://schemas.microsoft.com/office/drawing/2014/main" id="{F64376F8-BE60-4B3F-9D7A-4204EAE6EDB5}"/>
              </a:ext>
            </a:extLst>
          </p:cNvPr>
          <p:cNvSpPr>
            <a:spLocks noChangeArrowheads="1"/>
          </p:cNvSpPr>
          <p:nvPr/>
        </p:nvSpPr>
        <p:spPr bwMode="auto">
          <a:xfrm>
            <a:off x="3340194" y="3452018"/>
            <a:ext cx="1533525" cy="3810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27">
            <a:extLst>
              <a:ext uri="{FF2B5EF4-FFF2-40B4-BE49-F238E27FC236}">
                <a16:creationId xmlns:a16="http://schemas.microsoft.com/office/drawing/2014/main" id="{AFC9B143-9C5A-4139-A4BD-B4D6798118B8}"/>
              </a:ext>
            </a:extLst>
          </p:cNvPr>
          <p:cNvSpPr>
            <a:spLocks noChangeArrowheads="1"/>
          </p:cNvSpPr>
          <p:nvPr/>
        </p:nvSpPr>
        <p:spPr bwMode="auto">
          <a:xfrm>
            <a:off x="4873719" y="3452018"/>
            <a:ext cx="1562100" cy="3810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28">
            <a:extLst>
              <a:ext uri="{FF2B5EF4-FFF2-40B4-BE49-F238E27FC236}">
                <a16:creationId xmlns:a16="http://schemas.microsoft.com/office/drawing/2014/main" id="{D748C9AE-6C36-4E07-A79B-7B913D553BBE}"/>
              </a:ext>
            </a:extLst>
          </p:cNvPr>
          <p:cNvSpPr>
            <a:spLocks noChangeArrowheads="1"/>
          </p:cNvSpPr>
          <p:nvPr/>
        </p:nvSpPr>
        <p:spPr bwMode="auto">
          <a:xfrm>
            <a:off x="6435819" y="3452018"/>
            <a:ext cx="1493838" cy="3810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Rectangle 29">
            <a:extLst>
              <a:ext uri="{FF2B5EF4-FFF2-40B4-BE49-F238E27FC236}">
                <a16:creationId xmlns:a16="http://schemas.microsoft.com/office/drawing/2014/main" id="{FAA85CB9-D9C3-4C02-9B42-8860BF233F80}"/>
              </a:ext>
            </a:extLst>
          </p:cNvPr>
          <p:cNvSpPr>
            <a:spLocks noChangeArrowheads="1"/>
          </p:cNvSpPr>
          <p:nvPr/>
        </p:nvSpPr>
        <p:spPr bwMode="auto">
          <a:xfrm>
            <a:off x="7929657" y="3452018"/>
            <a:ext cx="1414463" cy="3810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Line 30">
            <a:extLst>
              <a:ext uri="{FF2B5EF4-FFF2-40B4-BE49-F238E27FC236}">
                <a16:creationId xmlns:a16="http://schemas.microsoft.com/office/drawing/2014/main" id="{2A51E9D7-09F2-4008-AE7E-8B5E3D445392}"/>
              </a:ext>
            </a:extLst>
          </p:cNvPr>
          <p:cNvSpPr>
            <a:spLocks noChangeShapeType="1"/>
          </p:cNvSpPr>
          <p:nvPr/>
        </p:nvSpPr>
        <p:spPr bwMode="auto">
          <a:xfrm>
            <a:off x="3340194" y="1651793"/>
            <a:ext cx="0" cy="218757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Line 31">
            <a:extLst>
              <a:ext uri="{FF2B5EF4-FFF2-40B4-BE49-F238E27FC236}">
                <a16:creationId xmlns:a16="http://schemas.microsoft.com/office/drawing/2014/main" id="{35C6B6A0-9F6C-43AB-B895-8D9DF0F06E13}"/>
              </a:ext>
            </a:extLst>
          </p:cNvPr>
          <p:cNvSpPr>
            <a:spLocks noChangeShapeType="1"/>
          </p:cNvSpPr>
          <p:nvPr/>
        </p:nvSpPr>
        <p:spPr bwMode="auto">
          <a:xfrm>
            <a:off x="4873719" y="1651793"/>
            <a:ext cx="0" cy="218757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Line 32">
            <a:extLst>
              <a:ext uri="{FF2B5EF4-FFF2-40B4-BE49-F238E27FC236}">
                <a16:creationId xmlns:a16="http://schemas.microsoft.com/office/drawing/2014/main" id="{C9FE311D-5FB3-499B-8A20-05ED4489C3DE}"/>
              </a:ext>
            </a:extLst>
          </p:cNvPr>
          <p:cNvSpPr>
            <a:spLocks noChangeShapeType="1"/>
          </p:cNvSpPr>
          <p:nvPr/>
        </p:nvSpPr>
        <p:spPr bwMode="auto">
          <a:xfrm>
            <a:off x="6435819" y="1651793"/>
            <a:ext cx="0" cy="218757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Line 33">
            <a:extLst>
              <a:ext uri="{FF2B5EF4-FFF2-40B4-BE49-F238E27FC236}">
                <a16:creationId xmlns:a16="http://schemas.microsoft.com/office/drawing/2014/main" id="{DC55A39D-64B5-4347-B0A1-BB23350FB016}"/>
              </a:ext>
            </a:extLst>
          </p:cNvPr>
          <p:cNvSpPr>
            <a:spLocks noChangeShapeType="1"/>
          </p:cNvSpPr>
          <p:nvPr/>
        </p:nvSpPr>
        <p:spPr bwMode="auto">
          <a:xfrm>
            <a:off x="7929657" y="1651793"/>
            <a:ext cx="0" cy="218757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Line 34">
            <a:extLst>
              <a:ext uri="{FF2B5EF4-FFF2-40B4-BE49-F238E27FC236}">
                <a16:creationId xmlns:a16="http://schemas.microsoft.com/office/drawing/2014/main" id="{044840D3-31AC-41E9-89E9-20D051509136}"/>
              </a:ext>
            </a:extLst>
          </p:cNvPr>
          <p:cNvSpPr>
            <a:spLocks noChangeShapeType="1"/>
          </p:cNvSpPr>
          <p:nvPr/>
        </p:nvSpPr>
        <p:spPr bwMode="auto">
          <a:xfrm>
            <a:off x="1827307" y="2313781"/>
            <a:ext cx="7523163" cy="0"/>
          </a:xfrm>
          <a:prstGeom prst="line">
            <a:avLst/>
          </a:prstGeom>
          <a:noFill/>
          <a:ln w="39688"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Line 35">
            <a:extLst>
              <a:ext uri="{FF2B5EF4-FFF2-40B4-BE49-F238E27FC236}">
                <a16:creationId xmlns:a16="http://schemas.microsoft.com/office/drawing/2014/main" id="{87A63D3B-5022-4B3B-96F6-1EFE88EAA601}"/>
              </a:ext>
            </a:extLst>
          </p:cNvPr>
          <p:cNvSpPr>
            <a:spLocks noChangeShapeType="1"/>
          </p:cNvSpPr>
          <p:nvPr/>
        </p:nvSpPr>
        <p:spPr bwMode="auto">
          <a:xfrm>
            <a:off x="1827307" y="2693193"/>
            <a:ext cx="7523163"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Line 36">
            <a:extLst>
              <a:ext uri="{FF2B5EF4-FFF2-40B4-BE49-F238E27FC236}">
                <a16:creationId xmlns:a16="http://schemas.microsoft.com/office/drawing/2014/main" id="{F3FFB8C4-5FE4-4BC9-893D-68F13CC8E5CE}"/>
              </a:ext>
            </a:extLst>
          </p:cNvPr>
          <p:cNvSpPr>
            <a:spLocks noChangeShapeType="1"/>
          </p:cNvSpPr>
          <p:nvPr/>
        </p:nvSpPr>
        <p:spPr bwMode="auto">
          <a:xfrm>
            <a:off x="1827307" y="3072606"/>
            <a:ext cx="7523163"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37">
            <a:extLst>
              <a:ext uri="{FF2B5EF4-FFF2-40B4-BE49-F238E27FC236}">
                <a16:creationId xmlns:a16="http://schemas.microsoft.com/office/drawing/2014/main" id="{DE94B620-DE47-4BD6-86F0-AE6A1C09B70A}"/>
              </a:ext>
            </a:extLst>
          </p:cNvPr>
          <p:cNvSpPr>
            <a:spLocks noChangeShapeType="1"/>
          </p:cNvSpPr>
          <p:nvPr/>
        </p:nvSpPr>
        <p:spPr bwMode="auto">
          <a:xfrm>
            <a:off x="1827307" y="3452018"/>
            <a:ext cx="7523163"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38">
            <a:extLst>
              <a:ext uri="{FF2B5EF4-FFF2-40B4-BE49-F238E27FC236}">
                <a16:creationId xmlns:a16="http://schemas.microsoft.com/office/drawing/2014/main" id="{2455B718-5E31-4F97-AD81-A133DC098B98}"/>
              </a:ext>
            </a:extLst>
          </p:cNvPr>
          <p:cNvSpPr>
            <a:spLocks noChangeShapeType="1"/>
          </p:cNvSpPr>
          <p:nvPr/>
        </p:nvSpPr>
        <p:spPr bwMode="auto">
          <a:xfrm>
            <a:off x="1833657" y="1651793"/>
            <a:ext cx="0" cy="218757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39">
            <a:extLst>
              <a:ext uri="{FF2B5EF4-FFF2-40B4-BE49-F238E27FC236}">
                <a16:creationId xmlns:a16="http://schemas.microsoft.com/office/drawing/2014/main" id="{997835D0-DD9D-4E94-9E71-EEBE0BF8C87E}"/>
              </a:ext>
            </a:extLst>
          </p:cNvPr>
          <p:cNvSpPr>
            <a:spLocks noChangeShapeType="1"/>
          </p:cNvSpPr>
          <p:nvPr/>
        </p:nvSpPr>
        <p:spPr bwMode="auto">
          <a:xfrm>
            <a:off x="9344119" y="1651793"/>
            <a:ext cx="0" cy="218757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40">
            <a:extLst>
              <a:ext uri="{FF2B5EF4-FFF2-40B4-BE49-F238E27FC236}">
                <a16:creationId xmlns:a16="http://schemas.microsoft.com/office/drawing/2014/main" id="{4CBFFBCC-C024-4397-980A-E0C1D47ED7BC}"/>
              </a:ext>
            </a:extLst>
          </p:cNvPr>
          <p:cNvSpPr>
            <a:spLocks noChangeShapeType="1"/>
          </p:cNvSpPr>
          <p:nvPr/>
        </p:nvSpPr>
        <p:spPr bwMode="auto">
          <a:xfrm>
            <a:off x="1827307" y="1658143"/>
            <a:ext cx="7523163"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41">
            <a:extLst>
              <a:ext uri="{FF2B5EF4-FFF2-40B4-BE49-F238E27FC236}">
                <a16:creationId xmlns:a16="http://schemas.microsoft.com/office/drawing/2014/main" id="{7F9C0E89-F4C4-406A-BE0B-5FE5AF3A445A}"/>
              </a:ext>
            </a:extLst>
          </p:cNvPr>
          <p:cNvSpPr>
            <a:spLocks noChangeShapeType="1"/>
          </p:cNvSpPr>
          <p:nvPr/>
        </p:nvSpPr>
        <p:spPr bwMode="auto">
          <a:xfrm>
            <a:off x="1827307" y="3833018"/>
            <a:ext cx="7523163"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Rectangle 42">
            <a:extLst>
              <a:ext uri="{FF2B5EF4-FFF2-40B4-BE49-F238E27FC236}">
                <a16:creationId xmlns:a16="http://schemas.microsoft.com/office/drawing/2014/main" id="{41769F4D-D5F2-47BF-9244-EA628DFA6A55}"/>
              </a:ext>
            </a:extLst>
          </p:cNvPr>
          <p:cNvSpPr>
            <a:spLocks noChangeArrowheads="1"/>
          </p:cNvSpPr>
          <p:nvPr/>
        </p:nvSpPr>
        <p:spPr bwMode="auto">
          <a:xfrm>
            <a:off x="1932082" y="1697831"/>
            <a:ext cx="1254125"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Image Size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4" name="Rectangle 43">
            <a:extLst>
              <a:ext uri="{FF2B5EF4-FFF2-40B4-BE49-F238E27FC236}">
                <a16:creationId xmlns:a16="http://schemas.microsoft.com/office/drawing/2014/main" id="{34FADEC8-FA85-4FF3-951E-754E201C7C81}"/>
              </a:ext>
            </a:extLst>
          </p:cNvPr>
          <p:cNvSpPr>
            <a:spLocks noChangeArrowheads="1"/>
          </p:cNvSpPr>
          <p:nvPr/>
        </p:nvSpPr>
        <p:spPr bwMode="auto">
          <a:xfrm>
            <a:off x="1932082" y="1983581"/>
            <a:ext cx="2047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5" name="Rectangle 44">
            <a:extLst>
              <a:ext uri="{FF2B5EF4-FFF2-40B4-BE49-F238E27FC236}">
                <a16:creationId xmlns:a16="http://schemas.microsoft.com/office/drawing/2014/main" id="{0180BA19-F1C4-41D6-B6A1-07DE1B1F2D23}"/>
              </a:ext>
            </a:extLst>
          </p:cNvPr>
          <p:cNvSpPr>
            <a:spLocks noChangeArrowheads="1"/>
          </p:cNvSpPr>
          <p:nvPr/>
        </p:nvSpPr>
        <p:spPr bwMode="auto">
          <a:xfrm>
            <a:off x="2000344" y="1983581"/>
            <a:ext cx="690563"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pixel)</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6" name="Rectangle 45">
            <a:extLst>
              <a:ext uri="{FF2B5EF4-FFF2-40B4-BE49-F238E27FC236}">
                <a16:creationId xmlns:a16="http://schemas.microsoft.com/office/drawing/2014/main" id="{0135E437-2A35-49EA-A769-1566E77B7E2C}"/>
              </a:ext>
            </a:extLst>
          </p:cNvPr>
          <p:cNvSpPr>
            <a:spLocks noChangeArrowheads="1"/>
          </p:cNvSpPr>
          <p:nvPr/>
        </p:nvSpPr>
        <p:spPr bwMode="auto">
          <a:xfrm>
            <a:off x="3438619" y="1697831"/>
            <a:ext cx="1565275"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dirty="0">
                <a:ln>
                  <a:noFill/>
                </a:ln>
                <a:solidFill>
                  <a:srgbClr val="FFFFFF"/>
                </a:solidFill>
                <a:effectLst/>
                <a:latin typeface="Calibri" panose="020F0502020204030204" pitchFamily="34" charset="0"/>
              </a:rPr>
              <a:t>Heatmap Size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7" name="Rectangle 46">
            <a:extLst>
              <a:ext uri="{FF2B5EF4-FFF2-40B4-BE49-F238E27FC236}">
                <a16:creationId xmlns:a16="http://schemas.microsoft.com/office/drawing/2014/main" id="{597EFECF-B4EC-4510-9AF9-5DA4DDD96755}"/>
              </a:ext>
            </a:extLst>
          </p:cNvPr>
          <p:cNvSpPr>
            <a:spLocks noChangeArrowheads="1"/>
          </p:cNvSpPr>
          <p:nvPr/>
        </p:nvSpPr>
        <p:spPr bwMode="auto">
          <a:xfrm>
            <a:off x="3438619" y="1983581"/>
            <a:ext cx="20320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8" name="Rectangle 47">
            <a:extLst>
              <a:ext uri="{FF2B5EF4-FFF2-40B4-BE49-F238E27FC236}">
                <a16:creationId xmlns:a16="http://schemas.microsoft.com/office/drawing/2014/main" id="{A05AF586-F39A-4CD2-8D09-32D62F48099F}"/>
              </a:ext>
            </a:extLst>
          </p:cNvPr>
          <p:cNvSpPr>
            <a:spLocks noChangeArrowheads="1"/>
          </p:cNvSpPr>
          <p:nvPr/>
        </p:nvSpPr>
        <p:spPr bwMode="auto">
          <a:xfrm>
            <a:off x="3505294" y="1983581"/>
            <a:ext cx="690563"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pixel)</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9" name="Rectangle 48">
            <a:extLst>
              <a:ext uri="{FF2B5EF4-FFF2-40B4-BE49-F238E27FC236}">
                <a16:creationId xmlns:a16="http://schemas.microsoft.com/office/drawing/2014/main" id="{9B3AAA52-CD7A-4E10-9FF4-82F189AB3FDD}"/>
              </a:ext>
            </a:extLst>
          </p:cNvPr>
          <p:cNvSpPr>
            <a:spLocks noChangeArrowheads="1"/>
          </p:cNvSpPr>
          <p:nvPr/>
        </p:nvSpPr>
        <p:spPr bwMode="auto">
          <a:xfrm>
            <a:off x="4972144" y="1697831"/>
            <a:ext cx="66198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Ours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0" name="Rectangle 49">
            <a:extLst>
              <a:ext uri="{FF2B5EF4-FFF2-40B4-BE49-F238E27FC236}">
                <a16:creationId xmlns:a16="http://schemas.microsoft.com/office/drawing/2014/main" id="{22FD580B-5F56-488E-AF2F-AF4FFB47E168}"/>
              </a:ext>
            </a:extLst>
          </p:cNvPr>
          <p:cNvSpPr>
            <a:spLocks noChangeArrowheads="1"/>
          </p:cNvSpPr>
          <p:nvPr/>
        </p:nvSpPr>
        <p:spPr bwMode="auto">
          <a:xfrm>
            <a:off x="5478557" y="1697831"/>
            <a:ext cx="962025"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H2 Error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1" name="Rectangle 50">
            <a:extLst>
              <a:ext uri="{FF2B5EF4-FFF2-40B4-BE49-F238E27FC236}">
                <a16:creationId xmlns:a16="http://schemas.microsoft.com/office/drawing/2014/main" id="{08710161-6DC8-4ADF-94F7-3817DA0E5715}"/>
              </a:ext>
            </a:extLst>
          </p:cNvPr>
          <p:cNvSpPr>
            <a:spLocks noChangeArrowheads="1"/>
          </p:cNvSpPr>
          <p:nvPr/>
        </p:nvSpPr>
        <p:spPr bwMode="auto">
          <a:xfrm>
            <a:off x="4972144" y="1983581"/>
            <a:ext cx="2047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2" name="Rectangle 51">
            <a:extLst>
              <a:ext uri="{FF2B5EF4-FFF2-40B4-BE49-F238E27FC236}">
                <a16:creationId xmlns:a16="http://schemas.microsoft.com/office/drawing/2014/main" id="{3DA7F24E-78E0-4144-8248-24D1B0CFA0D2}"/>
              </a:ext>
            </a:extLst>
          </p:cNvPr>
          <p:cNvSpPr>
            <a:spLocks noChangeArrowheads="1"/>
          </p:cNvSpPr>
          <p:nvPr/>
        </p:nvSpPr>
        <p:spPr bwMode="auto">
          <a:xfrm>
            <a:off x="5040407" y="1983581"/>
            <a:ext cx="60325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mm)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3" name="Rectangle 52">
            <a:extLst>
              <a:ext uri="{FF2B5EF4-FFF2-40B4-BE49-F238E27FC236}">
                <a16:creationId xmlns:a16="http://schemas.microsoft.com/office/drawing/2014/main" id="{27E7C7DA-83F8-4FC6-8EEA-4915C8E3FEF6}"/>
              </a:ext>
            </a:extLst>
          </p:cNvPr>
          <p:cNvSpPr>
            <a:spLocks noChangeArrowheads="1"/>
          </p:cNvSpPr>
          <p:nvPr/>
        </p:nvSpPr>
        <p:spPr bwMode="auto">
          <a:xfrm>
            <a:off x="6532657" y="1697831"/>
            <a:ext cx="66198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Ours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4" name="Rectangle 53">
            <a:extLst>
              <a:ext uri="{FF2B5EF4-FFF2-40B4-BE49-F238E27FC236}">
                <a16:creationId xmlns:a16="http://schemas.microsoft.com/office/drawing/2014/main" id="{74FBAD8E-D149-4792-81B6-E240A2E45138}"/>
              </a:ext>
            </a:extLst>
          </p:cNvPr>
          <p:cNvSpPr>
            <a:spLocks noChangeArrowheads="1"/>
          </p:cNvSpPr>
          <p:nvPr/>
        </p:nvSpPr>
        <p:spPr bwMode="auto">
          <a:xfrm>
            <a:off x="7039069" y="1697831"/>
            <a:ext cx="93345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I2 Error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5" name="Rectangle 54">
            <a:extLst>
              <a:ext uri="{FF2B5EF4-FFF2-40B4-BE49-F238E27FC236}">
                <a16:creationId xmlns:a16="http://schemas.microsoft.com/office/drawing/2014/main" id="{BB0C4F16-BAEE-41D2-AD0B-F561D591CE39}"/>
              </a:ext>
            </a:extLst>
          </p:cNvPr>
          <p:cNvSpPr>
            <a:spLocks noChangeArrowheads="1"/>
          </p:cNvSpPr>
          <p:nvPr/>
        </p:nvSpPr>
        <p:spPr bwMode="auto">
          <a:xfrm>
            <a:off x="6532657" y="1983581"/>
            <a:ext cx="2047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6" name="Rectangle 55">
            <a:extLst>
              <a:ext uri="{FF2B5EF4-FFF2-40B4-BE49-F238E27FC236}">
                <a16:creationId xmlns:a16="http://schemas.microsoft.com/office/drawing/2014/main" id="{5A02FAE4-7DD9-4C47-BDCA-0C1CF39363AE}"/>
              </a:ext>
            </a:extLst>
          </p:cNvPr>
          <p:cNvSpPr>
            <a:spLocks noChangeArrowheads="1"/>
          </p:cNvSpPr>
          <p:nvPr/>
        </p:nvSpPr>
        <p:spPr bwMode="auto">
          <a:xfrm>
            <a:off x="6600919" y="1983581"/>
            <a:ext cx="60325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a:ln>
                  <a:noFill/>
                </a:ln>
                <a:solidFill>
                  <a:srgbClr val="FFFFFF"/>
                </a:solidFill>
                <a:effectLst/>
                <a:latin typeface="Calibri" panose="020F0502020204030204" pitchFamily="34" charset="0"/>
              </a:rPr>
              <a:t>mm)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7" name="Rectangle 56">
            <a:extLst>
              <a:ext uri="{FF2B5EF4-FFF2-40B4-BE49-F238E27FC236}">
                <a16:creationId xmlns:a16="http://schemas.microsoft.com/office/drawing/2014/main" id="{39436001-80AE-4DE6-8A7F-1CAC6A87060F}"/>
              </a:ext>
            </a:extLst>
          </p:cNvPr>
          <p:cNvSpPr>
            <a:spLocks noChangeArrowheads="1"/>
          </p:cNvSpPr>
          <p:nvPr/>
        </p:nvSpPr>
        <p:spPr bwMode="auto">
          <a:xfrm>
            <a:off x="8028082" y="1697831"/>
            <a:ext cx="72866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FLOPs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8" name="Rectangle 57">
            <a:extLst>
              <a:ext uri="{FF2B5EF4-FFF2-40B4-BE49-F238E27FC236}">
                <a16:creationId xmlns:a16="http://schemas.microsoft.com/office/drawing/2014/main" id="{33F51ACA-C53B-4AF5-BDEF-8859F37B97BE}"/>
              </a:ext>
            </a:extLst>
          </p:cNvPr>
          <p:cNvSpPr>
            <a:spLocks noChangeArrowheads="1"/>
          </p:cNvSpPr>
          <p:nvPr/>
        </p:nvSpPr>
        <p:spPr bwMode="auto">
          <a:xfrm>
            <a:off x="1932082" y="2353468"/>
            <a:ext cx="4968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0000"/>
                </a:solidFill>
                <a:effectLst/>
                <a:latin typeface="Calibri" panose="020F0502020204030204" pitchFamily="34" charset="0"/>
              </a:rPr>
              <a:t>256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9" name="Rectangle 58">
            <a:extLst>
              <a:ext uri="{FF2B5EF4-FFF2-40B4-BE49-F238E27FC236}">
                <a16:creationId xmlns:a16="http://schemas.microsoft.com/office/drawing/2014/main" id="{76BE992B-C74D-4E6F-8EDA-3F8956DE2B8A}"/>
              </a:ext>
            </a:extLst>
          </p:cNvPr>
          <p:cNvSpPr>
            <a:spLocks noChangeArrowheads="1"/>
          </p:cNvSpPr>
          <p:nvPr/>
        </p:nvSpPr>
        <p:spPr bwMode="auto">
          <a:xfrm>
            <a:off x="3438619" y="2353468"/>
            <a:ext cx="36830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0000"/>
                </a:solidFill>
                <a:effectLst/>
                <a:latin typeface="Calibri" panose="020F0502020204030204" pitchFamily="34" charset="0"/>
              </a:rPr>
              <a:t>64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0" name="Rectangle 59">
            <a:extLst>
              <a:ext uri="{FF2B5EF4-FFF2-40B4-BE49-F238E27FC236}">
                <a16:creationId xmlns:a16="http://schemas.microsoft.com/office/drawing/2014/main" id="{388742AC-3085-4057-8351-62B9B64B4A4E}"/>
              </a:ext>
            </a:extLst>
          </p:cNvPr>
          <p:cNvSpPr>
            <a:spLocks noChangeArrowheads="1"/>
          </p:cNvSpPr>
          <p:nvPr/>
        </p:nvSpPr>
        <p:spPr bwMode="auto">
          <a:xfrm>
            <a:off x="4972144" y="2353468"/>
            <a:ext cx="563563"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0000"/>
                </a:solidFill>
                <a:effectLst/>
                <a:latin typeface="Calibri" panose="020F0502020204030204" pitchFamily="34" charset="0"/>
              </a:rPr>
              <a:t>59.3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1" name="Rectangle 60">
            <a:extLst>
              <a:ext uri="{FF2B5EF4-FFF2-40B4-BE49-F238E27FC236}">
                <a16:creationId xmlns:a16="http://schemas.microsoft.com/office/drawing/2014/main" id="{A91E9F4D-19B4-4E00-BB28-4D8ACC484378}"/>
              </a:ext>
            </a:extLst>
          </p:cNvPr>
          <p:cNvSpPr>
            <a:spLocks noChangeArrowheads="1"/>
          </p:cNvSpPr>
          <p:nvPr/>
        </p:nvSpPr>
        <p:spPr bwMode="auto">
          <a:xfrm>
            <a:off x="6532657" y="2353468"/>
            <a:ext cx="612775"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0000"/>
                </a:solidFill>
                <a:effectLst/>
                <a:latin typeface="Calibri" panose="020F0502020204030204" pitchFamily="34" charset="0"/>
              </a:rPr>
              <a:t>52.4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2" name="Rectangle 61">
            <a:extLst>
              <a:ext uri="{FF2B5EF4-FFF2-40B4-BE49-F238E27FC236}">
                <a16:creationId xmlns:a16="http://schemas.microsoft.com/office/drawing/2014/main" id="{FD7DF09A-49C1-4F32-AB91-0D558AEA136F}"/>
              </a:ext>
            </a:extLst>
          </p:cNvPr>
          <p:cNvSpPr>
            <a:spLocks noChangeArrowheads="1"/>
          </p:cNvSpPr>
          <p:nvPr/>
        </p:nvSpPr>
        <p:spPr bwMode="auto">
          <a:xfrm>
            <a:off x="6999382" y="2353468"/>
            <a:ext cx="2047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3" name="Rectangle 62">
            <a:extLst>
              <a:ext uri="{FF2B5EF4-FFF2-40B4-BE49-F238E27FC236}">
                <a16:creationId xmlns:a16="http://schemas.microsoft.com/office/drawing/2014/main" id="{F470E5D6-8BC9-4623-AC26-91E51617A65A}"/>
              </a:ext>
            </a:extLst>
          </p:cNvPr>
          <p:cNvSpPr>
            <a:spLocks noChangeArrowheads="1"/>
          </p:cNvSpPr>
          <p:nvPr/>
        </p:nvSpPr>
        <p:spPr bwMode="auto">
          <a:xfrm>
            <a:off x="7067644" y="2353468"/>
            <a:ext cx="56515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7030A0"/>
                </a:solidFill>
                <a:effectLst/>
                <a:latin typeface="Calibri" panose="020F0502020204030204" pitchFamily="34" charset="0"/>
              </a:rPr>
              <a:t>11.6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4" name="Rectangle 63">
            <a:extLst>
              <a:ext uri="{FF2B5EF4-FFF2-40B4-BE49-F238E27FC236}">
                <a16:creationId xmlns:a16="http://schemas.microsoft.com/office/drawing/2014/main" id="{DA7E9B1C-6893-4562-870C-38C7D7106386}"/>
              </a:ext>
            </a:extLst>
          </p:cNvPr>
          <p:cNvSpPr>
            <a:spLocks noChangeArrowheads="1"/>
          </p:cNvSpPr>
          <p:nvPr/>
        </p:nvSpPr>
        <p:spPr bwMode="auto">
          <a:xfrm>
            <a:off x="7477219" y="2353468"/>
            <a:ext cx="301625"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7030A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5" name="Rectangle 64">
            <a:extLst>
              <a:ext uri="{FF2B5EF4-FFF2-40B4-BE49-F238E27FC236}">
                <a16:creationId xmlns:a16="http://schemas.microsoft.com/office/drawing/2014/main" id="{07C99B5A-1251-4174-AFF2-3A39BF5185CA}"/>
              </a:ext>
            </a:extLst>
          </p:cNvPr>
          <p:cNvSpPr>
            <a:spLocks noChangeArrowheads="1"/>
          </p:cNvSpPr>
          <p:nvPr/>
        </p:nvSpPr>
        <p:spPr bwMode="auto">
          <a:xfrm>
            <a:off x="7642319" y="2353468"/>
            <a:ext cx="20320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dirty="0">
                <a:ln>
                  <a:noFill/>
                </a:ln>
                <a:solidFill>
                  <a:srgbClr val="000000"/>
                </a:solidFill>
                <a:effectLst/>
                <a:latin typeface="Calibri" panose="020F0502020204030204"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6" name="Rectangle 65">
            <a:extLst>
              <a:ext uri="{FF2B5EF4-FFF2-40B4-BE49-F238E27FC236}">
                <a16:creationId xmlns:a16="http://schemas.microsoft.com/office/drawing/2014/main" id="{987542AA-D004-457D-8026-A287B4413CE9}"/>
              </a:ext>
            </a:extLst>
          </p:cNvPr>
          <p:cNvSpPr>
            <a:spLocks noChangeArrowheads="1"/>
          </p:cNvSpPr>
          <p:nvPr/>
        </p:nvSpPr>
        <p:spPr bwMode="auto">
          <a:xfrm>
            <a:off x="8028082" y="2353468"/>
            <a:ext cx="59213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0000"/>
                </a:solidFill>
                <a:effectLst/>
                <a:latin typeface="Calibri" panose="020F0502020204030204" pitchFamily="34" charset="0"/>
              </a:rPr>
              <a:t>7.3G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7" name="Rectangle 66">
            <a:extLst>
              <a:ext uri="{FF2B5EF4-FFF2-40B4-BE49-F238E27FC236}">
                <a16:creationId xmlns:a16="http://schemas.microsoft.com/office/drawing/2014/main" id="{119B3007-D0E5-4BC8-8D80-91C171D0075F}"/>
              </a:ext>
            </a:extLst>
          </p:cNvPr>
          <p:cNvSpPr>
            <a:spLocks noChangeArrowheads="1"/>
          </p:cNvSpPr>
          <p:nvPr/>
        </p:nvSpPr>
        <p:spPr bwMode="auto">
          <a:xfrm>
            <a:off x="1932082" y="2736056"/>
            <a:ext cx="4968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256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8" name="Rectangle 67">
            <a:extLst>
              <a:ext uri="{FF2B5EF4-FFF2-40B4-BE49-F238E27FC236}">
                <a16:creationId xmlns:a16="http://schemas.microsoft.com/office/drawing/2014/main" id="{66001001-2C18-4DAE-9EB5-8F09353F6C15}"/>
              </a:ext>
            </a:extLst>
          </p:cNvPr>
          <p:cNvSpPr>
            <a:spLocks noChangeArrowheads="1"/>
          </p:cNvSpPr>
          <p:nvPr/>
        </p:nvSpPr>
        <p:spPr bwMode="auto">
          <a:xfrm>
            <a:off x="3438619" y="2736056"/>
            <a:ext cx="36830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32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9" name="Rectangle 68">
            <a:extLst>
              <a:ext uri="{FF2B5EF4-FFF2-40B4-BE49-F238E27FC236}">
                <a16:creationId xmlns:a16="http://schemas.microsoft.com/office/drawing/2014/main" id="{E0C2BCC2-F308-43F5-87C2-2D09F80E04D7}"/>
              </a:ext>
            </a:extLst>
          </p:cNvPr>
          <p:cNvSpPr>
            <a:spLocks noChangeArrowheads="1"/>
          </p:cNvSpPr>
          <p:nvPr/>
        </p:nvSpPr>
        <p:spPr bwMode="auto">
          <a:xfrm>
            <a:off x="4972144" y="2736056"/>
            <a:ext cx="563563"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Calibri" panose="020F0502020204030204" pitchFamily="34" charset="0"/>
              </a:rPr>
              <a:t>61.5</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0" name="Rectangle 69">
            <a:extLst>
              <a:ext uri="{FF2B5EF4-FFF2-40B4-BE49-F238E27FC236}">
                <a16:creationId xmlns:a16="http://schemas.microsoft.com/office/drawing/2014/main" id="{9F786223-81BE-4990-988D-3D549B22FB94}"/>
              </a:ext>
            </a:extLst>
          </p:cNvPr>
          <p:cNvSpPr>
            <a:spLocks noChangeArrowheads="1"/>
          </p:cNvSpPr>
          <p:nvPr/>
        </p:nvSpPr>
        <p:spPr bwMode="auto">
          <a:xfrm>
            <a:off x="6532657" y="2736056"/>
            <a:ext cx="612775"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51.7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1" name="Rectangle 70">
            <a:extLst>
              <a:ext uri="{FF2B5EF4-FFF2-40B4-BE49-F238E27FC236}">
                <a16:creationId xmlns:a16="http://schemas.microsoft.com/office/drawing/2014/main" id="{C3DFB96C-6FBE-4501-850F-87EDFDC8B435}"/>
              </a:ext>
            </a:extLst>
          </p:cNvPr>
          <p:cNvSpPr>
            <a:spLocks noChangeArrowheads="1"/>
          </p:cNvSpPr>
          <p:nvPr/>
        </p:nvSpPr>
        <p:spPr bwMode="auto">
          <a:xfrm>
            <a:off x="6999382" y="2736056"/>
            <a:ext cx="2047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2" name="Rectangle 71">
            <a:extLst>
              <a:ext uri="{FF2B5EF4-FFF2-40B4-BE49-F238E27FC236}">
                <a16:creationId xmlns:a16="http://schemas.microsoft.com/office/drawing/2014/main" id="{4D3E94B3-7E95-4196-886E-22C5FF914526}"/>
              </a:ext>
            </a:extLst>
          </p:cNvPr>
          <p:cNvSpPr>
            <a:spLocks noChangeArrowheads="1"/>
          </p:cNvSpPr>
          <p:nvPr/>
        </p:nvSpPr>
        <p:spPr bwMode="auto">
          <a:xfrm>
            <a:off x="7067644" y="2736056"/>
            <a:ext cx="56515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7030A0"/>
                </a:solidFill>
                <a:effectLst/>
                <a:latin typeface="Calibri" panose="020F0502020204030204" pitchFamily="34" charset="0"/>
              </a:rPr>
              <a:t>15.9</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3" name="Rectangle 72">
            <a:extLst>
              <a:ext uri="{FF2B5EF4-FFF2-40B4-BE49-F238E27FC236}">
                <a16:creationId xmlns:a16="http://schemas.microsoft.com/office/drawing/2014/main" id="{D43B3206-0698-436B-A2D2-AD0C42B040D7}"/>
              </a:ext>
            </a:extLst>
          </p:cNvPr>
          <p:cNvSpPr>
            <a:spLocks noChangeArrowheads="1"/>
          </p:cNvSpPr>
          <p:nvPr/>
        </p:nvSpPr>
        <p:spPr bwMode="auto">
          <a:xfrm>
            <a:off x="7477219" y="2736056"/>
            <a:ext cx="301625"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7030A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4" name="Rectangle 73">
            <a:extLst>
              <a:ext uri="{FF2B5EF4-FFF2-40B4-BE49-F238E27FC236}">
                <a16:creationId xmlns:a16="http://schemas.microsoft.com/office/drawing/2014/main" id="{0618F8A4-EBBA-439D-932F-0D8A410F0F3A}"/>
              </a:ext>
            </a:extLst>
          </p:cNvPr>
          <p:cNvSpPr>
            <a:spLocks noChangeArrowheads="1"/>
          </p:cNvSpPr>
          <p:nvPr/>
        </p:nvSpPr>
        <p:spPr bwMode="auto">
          <a:xfrm>
            <a:off x="7642319" y="2736056"/>
            <a:ext cx="20320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5" name="Rectangle 74">
            <a:extLst>
              <a:ext uri="{FF2B5EF4-FFF2-40B4-BE49-F238E27FC236}">
                <a16:creationId xmlns:a16="http://schemas.microsoft.com/office/drawing/2014/main" id="{CB6D2973-14D5-4916-8BB5-521455C4010A}"/>
              </a:ext>
            </a:extLst>
          </p:cNvPr>
          <p:cNvSpPr>
            <a:spLocks noChangeArrowheads="1"/>
          </p:cNvSpPr>
          <p:nvPr/>
        </p:nvSpPr>
        <p:spPr bwMode="auto">
          <a:xfrm>
            <a:off x="8028082" y="2736056"/>
            <a:ext cx="59213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6.2G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6" name="Rectangle 75">
            <a:extLst>
              <a:ext uri="{FF2B5EF4-FFF2-40B4-BE49-F238E27FC236}">
                <a16:creationId xmlns:a16="http://schemas.microsoft.com/office/drawing/2014/main" id="{B5238E02-EA7E-4AC4-B4E5-3D9A4917CBDF}"/>
              </a:ext>
            </a:extLst>
          </p:cNvPr>
          <p:cNvSpPr>
            <a:spLocks noChangeArrowheads="1"/>
          </p:cNvSpPr>
          <p:nvPr/>
        </p:nvSpPr>
        <p:spPr bwMode="auto">
          <a:xfrm>
            <a:off x="1932082" y="3115468"/>
            <a:ext cx="4968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128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7" name="Rectangle 76">
            <a:extLst>
              <a:ext uri="{FF2B5EF4-FFF2-40B4-BE49-F238E27FC236}">
                <a16:creationId xmlns:a16="http://schemas.microsoft.com/office/drawing/2014/main" id="{3EBB88D4-9246-41BA-ABF4-C9F107646D57}"/>
              </a:ext>
            </a:extLst>
          </p:cNvPr>
          <p:cNvSpPr>
            <a:spLocks noChangeArrowheads="1"/>
          </p:cNvSpPr>
          <p:nvPr/>
        </p:nvSpPr>
        <p:spPr bwMode="auto">
          <a:xfrm>
            <a:off x="3438619" y="3115468"/>
            <a:ext cx="36830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32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 name="Rectangle 77">
            <a:extLst>
              <a:ext uri="{FF2B5EF4-FFF2-40B4-BE49-F238E27FC236}">
                <a16:creationId xmlns:a16="http://schemas.microsoft.com/office/drawing/2014/main" id="{082B0E55-E7A3-472A-A6F1-1DE4632B04AB}"/>
              </a:ext>
            </a:extLst>
          </p:cNvPr>
          <p:cNvSpPr>
            <a:spLocks noChangeArrowheads="1"/>
          </p:cNvSpPr>
          <p:nvPr/>
        </p:nvSpPr>
        <p:spPr bwMode="auto">
          <a:xfrm>
            <a:off x="4972144" y="3115468"/>
            <a:ext cx="563563"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66.6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 name="Rectangle 78">
            <a:extLst>
              <a:ext uri="{FF2B5EF4-FFF2-40B4-BE49-F238E27FC236}">
                <a16:creationId xmlns:a16="http://schemas.microsoft.com/office/drawing/2014/main" id="{71F9E662-2F8D-4924-A50C-A4936003D421}"/>
              </a:ext>
            </a:extLst>
          </p:cNvPr>
          <p:cNvSpPr>
            <a:spLocks noChangeArrowheads="1"/>
          </p:cNvSpPr>
          <p:nvPr/>
        </p:nvSpPr>
        <p:spPr bwMode="auto">
          <a:xfrm>
            <a:off x="6532657" y="3115468"/>
            <a:ext cx="612775"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57.1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 name="Rectangle 79">
            <a:extLst>
              <a:ext uri="{FF2B5EF4-FFF2-40B4-BE49-F238E27FC236}">
                <a16:creationId xmlns:a16="http://schemas.microsoft.com/office/drawing/2014/main" id="{6AECA55D-4733-447D-B186-E6B004D77AFA}"/>
              </a:ext>
            </a:extLst>
          </p:cNvPr>
          <p:cNvSpPr>
            <a:spLocks noChangeArrowheads="1"/>
          </p:cNvSpPr>
          <p:nvPr/>
        </p:nvSpPr>
        <p:spPr bwMode="auto">
          <a:xfrm>
            <a:off x="6999382" y="3115468"/>
            <a:ext cx="2047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 name="Rectangle 80">
            <a:extLst>
              <a:ext uri="{FF2B5EF4-FFF2-40B4-BE49-F238E27FC236}">
                <a16:creationId xmlns:a16="http://schemas.microsoft.com/office/drawing/2014/main" id="{404B0A6C-BB21-4B1C-87A8-E82E4EF21D09}"/>
              </a:ext>
            </a:extLst>
          </p:cNvPr>
          <p:cNvSpPr>
            <a:spLocks noChangeArrowheads="1"/>
          </p:cNvSpPr>
          <p:nvPr/>
        </p:nvSpPr>
        <p:spPr bwMode="auto">
          <a:xfrm>
            <a:off x="7067644" y="3115468"/>
            <a:ext cx="56515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7030A0"/>
                </a:solidFill>
                <a:effectLst/>
                <a:latin typeface="Calibri" panose="020F0502020204030204" pitchFamily="34" charset="0"/>
              </a:rPr>
              <a:t>14.3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2" name="Rectangle 81">
            <a:extLst>
              <a:ext uri="{FF2B5EF4-FFF2-40B4-BE49-F238E27FC236}">
                <a16:creationId xmlns:a16="http://schemas.microsoft.com/office/drawing/2014/main" id="{66ECCC9C-9ACC-48E3-8176-419317206F53}"/>
              </a:ext>
            </a:extLst>
          </p:cNvPr>
          <p:cNvSpPr>
            <a:spLocks noChangeArrowheads="1"/>
          </p:cNvSpPr>
          <p:nvPr/>
        </p:nvSpPr>
        <p:spPr bwMode="auto">
          <a:xfrm>
            <a:off x="7477219" y="3115468"/>
            <a:ext cx="301625"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7030A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3" name="Rectangle 82">
            <a:extLst>
              <a:ext uri="{FF2B5EF4-FFF2-40B4-BE49-F238E27FC236}">
                <a16:creationId xmlns:a16="http://schemas.microsoft.com/office/drawing/2014/main" id="{BEE9665F-5564-4114-8F95-DC66384E676C}"/>
              </a:ext>
            </a:extLst>
          </p:cNvPr>
          <p:cNvSpPr>
            <a:spLocks noChangeArrowheads="1"/>
          </p:cNvSpPr>
          <p:nvPr/>
        </p:nvSpPr>
        <p:spPr bwMode="auto">
          <a:xfrm>
            <a:off x="7642319" y="3115468"/>
            <a:ext cx="20320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4" name="Rectangle 83">
            <a:extLst>
              <a:ext uri="{FF2B5EF4-FFF2-40B4-BE49-F238E27FC236}">
                <a16:creationId xmlns:a16="http://schemas.microsoft.com/office/drawing/2014/main" id="{DCEAD2BF-6103-44D4-9940-BF26DA63D0B9}"/>
              </a:ext>
            </a:extLst>
          </p:cNvPr>
          <p:cNvSpPr>
            <a:spLocks noChangeArrowheads="1"/>
          </p:cNvSpPr>
          <p:nvPr/>
        </p:nvSpPr>
        <p:spPr bwMode="auto">
          <a:xfrm>
            <a:off x="8028082" y="3115468"/>
            <a:ext cx="59213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1.8G</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5" name="Rectangle 84">
            <a:extLst>
              <a:ext uri="{FF2B5EF4-FFF2-40B4-BE49-F238E27FC236}">
                <a16:creationId xmlns:a16="http://schemas.microsoft.com/office/drawing/2014/main" id="{674B72C5-EB42-43F4-A821-1A05181EA201}"/>
              </a:ext>
            </a:extLst>
          </p:cNvPr>
          <p:cNvSpPr>
            <a:spLocks noChangeArrowheads="1"/>
          </p:cNvSpPr>
          <p:nvPr/>
        </p:nvSpPr>
        <p:spPr bwMode="auto">
          <a:xfrm>
            <a:off x="1932082" y="3494881"/>
            <a:ext cx="4968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128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6" name="Rectangle 85">
            <a:extLst>
              <a:ext uri="{FF2B5EF4-FFF2-40B4-BE49-F238E27FC236}">
                <a16:creationId xmlns:a16="http://schemas.microsoft.com/office/drawing/2014/main" id="{8315F925-AABB-4E19-97F0-978C2D2079D3}"/>
              </a:ext>
            </a:extLst>
          </p:cNvPr>
          <p:cNvSpPr>
            <a:spLocks noChangeArrowheads="1"/>
          </p:cNvSpPr>
          <p:nvPr/>
        </p:nvSpPr>
        <p:spPr bwMode="auto">
          <a:xfrm>
            <a:off x="3438619" y="3494881"/>
            <a:ext cx="36830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16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7" name="Rectangle 86">
            <a:extLst>
              <a:ext uri="{FF2B5EF4-FFF2-40B4-BE49-F238E27FC236}">
                <a16:creationId xmlns:a16="http://schemas.microsoft.com/office/drawing/2014/main" id="{11F7C1DC-12E3-437D-AC80-3285EEED1C66}"/>
              </a:ext>
            </a:extLst>
          </p:cNvPr>
          <p:cNvSpPr>
            <a:spLocks noChangeArrowheads="1"/>
          </p:cNvSpPr>
          <p:nvPr/>
        </p:nvSpPr>
        <p:spPr bwMode="auto">
          <a:xfrm>
            <a:off x="4972144" y="3494881"/>
            <a:ext cx="563563"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86.4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8" name="Rectangle 87">
            <a:extLst>
              <a:ext uri="{FF2B5EF4-FFF2-40B4-BE49-F238E27FC236}">
                <a16:creationId xmlns:a16="http://schemas.microsoft.com/office/drawing/2014/main" id="{5128E92F-2803-4B1C-95D7-32B931A85115}"/>
              </a:ext>
            </a:extLst>
          </p:cNvPr>
          <p:cNvSpPr>
            <a:spLocks noChangeArrowheads="1"/>
          </p:cNvSpPr>
          <p:nvPr/>
        </p:nvSpPr>
        <p:spPr bwMode="auto">
          <a:xfrm>
            <a:off x="6532657" y="3494881"/>
            <a:ext cx="612775"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Calibri" panose="020F0502020204030204" pitchFamily="34" charset="0"/>
              </a:rPr>
              <a:t>60.9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9" name="Rectangle 88">
            <a:extLst>
              <a:ext uri="{FF2B5EF4-FFF2-40B4-BE49-F238E27FC236}">
                <a16:creationId xmlns:a16="http://schemas.microsoft.com/office/drawing/2014/main" id="{EC2F1B90-F3B5-409B-9EE0-58DA954C2CD2}"/>
              </a:ext>
            </a:extLst>
          </p:cNvPr>
          <p:cNvSpPr>
            <a:spLocks noChangeArrowheads="1"/>
          </p:cNvSpPr>
          <p:nvPr/>
        </p:nvSpPr>
        <p:spPr bwMode="auto">
          <a:xfrm>
            <a:off x="6999382" y="3494881"/>
            <a:ext cx="204788"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0" name="Rectangle 89">
            <a:extLst>
              <a:ext uri="{FF2B5EF4-FFF2-40B4-BE49-F238E27FC236}">
                <a16:creationId xmlns:a16="http://schemas.microsoft.com/office/drawing/2014/main" id="{26211C6B-BBAD-45AC-97FF-5F44A28BC1D4}"/>
              </a:ext>
            </a:extLst>
          </p:cNvPr>
          <p:cNvSpPr>
            <a:spLocks noChangeArrowheads="1"/>
          </p:cNvSpPr>
          <p:nvPr/>
        </p:nvSpPr>
        <p:spPr bwMode="auto">
          <a:xfrm>
            <a:off x="7067644" y="3494881"/>
            <a:ext cx="56515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7030A0"/>
                </a:solidFill>
                <a:effectLst/>
                <a:latin typeface="Calibri" panose="020F0502020204030204" pitchFamily="34" charset="0"/>
              </a:rPr>
              <a:t>29.5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1" name="Rectangle 90">
            <a:extLst>
              <a:ext uri="{FF2B5EF4-FFF2-40B4-BE49-F238E27FC236}">
                <a16:creationId xmlns:a16="http://schemas.microsoft.com/office/drawing/2014/main" id="{673CE00D-2886-4B90-B4F5-511AC7308EBA}"/>
              </a:ext>
            </a:extLst>
          </p:cNvPr>
          <p:cNvSpPr>
            <a:spLocks noChangeArrowheads="1"/>
          </p:cNvSpPr>
          <p:nvPr/>
        </p:nvSpPr>
        <p:spPr bwMode="auto">
          <a:xfrm>
            <a:off x="7477219" y="3494881"/>
            <a:ext cx="301625"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7030A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 name="Rectangle 91">
            <a:extLst>
              <a:ext uri="{FF2B5EF4-FFF2-40B4-BE49-F238E27FC236}">
                <a16:creationId xmlns:a16="http://schemas.microsoft.com/office/drawing/2014/main" id="{EC3D5E58-0251-427F-B7A1-51A9B0037C9A}"/>
              </a:ext>
            </a:extLst>
          </p:cNvPr>
          <p:cNvSpPr>
            <a:spLocks noChangeArrowheads="1"/>
          </p:cNvSpPr>
          <p:nvPr/>
        </p:nvSpPr>
        <p:spPr bwMode="auto">
          <a:xfrm>
            <a:off x="7642319" y="3494881"/>
            <a:ext cx="203200" cy="350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3" name="Rectangle 92">
            <a:extLst>
              <a:ext uri="{FF2B5EF4-FFF2-40B4-BE49-F238E27FC236}">
                <a16:creationId xmlns:a16="http://schemas.microsoft.com/office/drawing/2014/main" id="{F06EF925-4D60-404F-B8DB-E2F2E08C0AB1}"/>
              </a:ext>
            </a:extLst>
          </p:cNvPr>
          <p:cNvSpPr>
            <a:spLocks noChangeArrowheads="1"/>
          </p:cNvSpPr>
          <p:nvPr/>
        </p:nvSpPr>
        <p:spPr bwMode="auto">
          <a:xfrm>
            <a:off x="8028082" y="3494881"/>
            <a:ext cx="43762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Calibri" panose="020F0502020204030204" pitchFamily="34" charset="0"/>
              </a:rPr>
              <a:t>1.5G</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5" name="Arrow: Right 104">
            <a:extLst>
              <a:ext uri="{FF2B5EF4-FFF2-40B4-BE49-F238E27FC236}">
                <a16:creationId xmlns:a16="http://schemas.microsoft.com/office/drawing/2014/main" id="{0AF0DEEF-86D4-44F9-BB29-C2DDF8D62999}"/>
              </a:ext>
            </a:extLst>
          </p:cNvPr>
          <p:cNvSpPr/>
          <p:nvPr/>
        </p:nvSpPr>
        <p:spPr>
          <a:xfrm rot="5400000">
            <a:off x="3607619" y="3386398"/>
            <a:ext cx="247652" cy="145812"/>
          </a:xfrm>
          <a:prstGeom prst="rightArrow">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Arrow: Right 105">
            <a:extLst>
              <a:ext uri="{FF2B5EF4-FFF2-40B4-BE49-F238E27FC236}">
                <a16:creationId xmlns:a16="http://schemas.microsoft.com/office/drawing/2014/main" id="{2795F880-6D5B-4170-BC29-43E7B39300DA}"/>
              </a:ext>
            </a:extLst>
          </p:cNvPr>
          <p:cNvSpPr/>
          <p:nvPr/>
        </p:nvSpPr>
        <p:spPr>
          <a:xfrm rot="5400000">
            <a:off x="3607619" y="2634576"/>
            <a:ext cx="247652" cy="145812"/>
          </a:xfrm>
          <a:prstGeom prst="rightArrow">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Arrow: Right 106">
            <a:extLst>
              <a:ext uri="{FF2B5EF4-FFF2-40B4-BE49-F238E27FC236}">
                <a16:creationId xmlns:a16="http://schemas.microsoft.com/office/drawing/2014/main" id="{63BA9E37-7F8A-4934-8B0C-98C2EE0A6B75}"/>
              </a:ext>
            </a:extLst>
          </p:cNvPr>
          <p:cNvSpPr/>
          <p:nvPr/>
        </p:nvSpPr>
        <p:spPr>
          <a:xfrm rot="16200000">
            <a:off x="5313737" y="2633618"/>
            <a:ext cx="247652" cy="145812"/>
          </a:xfrm>
          <a:prstGeom prst="rightArrow">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Arrow: Right 107">
            <a:extLst>
              <a:ext uri="{FF2B5EF4-FFF2-40B4-BE49-F238E27FC236}">
                <a16:creationId xmlns:a16="http://schemas.microsoft.com/office/drawing/2014/main" id="{946409BC-11E7-41DD-A655-5392DE2B4881}"/>
              </a:ext>
            </a:extLst>
          </p:cNvPr>
          <p:cNvSpPr/>
          <p:nvPr/>
        </p:nvSpPr>
        <p:spPr>
          <a:xfrm rot="16200000">
            <a:off x="5308138" y="3384183"/>
            <a:ext cx="247652" cy="145812"/>
          </a:xfrm>
          <a:prstGeom prst="rightArrow">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Arrow: Right 108">
            <a:extLst>
              <a:ext uri="{FF2B5EF4-FFF2-40B4-BE49-F238E27FC236}">
                <a16:creationId xmlns:a16="http://schemas.microsoft.com/office/drawing/2014/main" id="{9B4688A2-19DE-4430-B8A4-EB046C2EB901}"/>
              </a:ext>
            </a:extLst>
          </p:cNvPr>
          <p:cNvSpPr/>
          <p:nvPr/>
        </p:nvSpPr>
        <p:spPr>
          <a:xfrm rot="5400000">
            <a:off x="2206370" y="3004697"/>
            <a:ext cx="247652" cy="145812"/>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Arrow: Right 109">
            <a:extLst>
              <a:ext uri="{FF2B5EF4-FFF2-40B4-BE49-F238E27FC236}">
                <a16:creationId xmlns:a16="http://schemas.microsoft.com/office/drawing/2014/main" id="{E7AAA290-DF15-4571-AE99-C0E1DC978D46}"/>
              </a:ext>
            </a:extLst>
          </p:cNvPr>
          <p:cNvSpPr/>
          <p:nvPr/>
        </p:nvSpPr>
        <p:spPr>
          <a:xfrm rot="16200000">
            <a:off x="5313737" y="3004697"/>
            <a:ext cx="247652" cy="145812"/>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68">
            <a:extLst>
              <a:ext uri="{FF2B5EF4-FFF2-40B4-BE49-F238E27FC236}">
                <a16:creationId xmlns:a16="http://schemas.microsoft.com/office/drawing/2014/main" id="{591DBAB1-4774-41AA-85F7-702EFAF21265}"/>
              </a:ext>
            </a:extLst>
          </p:cNvPr>
          <p:cNvSpPr>
            <a:spLocks noChangeArrowheads="1"/>
          </p:cNvSpPr>
          <p:nvPr/>
        </p:nvSpPr>
        <p:spPr bwMode="auto">
          <a:xfrm>
            <a:off x="4972144" y="2734469"/>
            <a:ext cx="40876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FF0000"/>
                </a:solidFill>
                <a:effectLst/>
                <a:latin typeface="Calibri" panose="020F0502020204030204" pitchFamily="34" charset="0"/>
              </a:rPr>
              <a:t>61.5</a:t>
            </a:r>
            <a:endParaRPr kumimoji="0" lang="en-US" altLang="en-US" sz="1800" b="0" i="0" u="none" strike="noStrike" cap="none" normalizeH="0" baseline="0" dirty="0">
              <a:ln>
                <a:noFill/>
              </a:ln>
              <a:solidFill>
                <a:srgbClr val="FF0000"/>
              </a:solidFill>
              <a:effectLst/>
            </a:endParaRPr>
          </a:p>
        </p:txBody>
      </p:sp>
      <p:sp>
        <p:nvSpPr>
          <p:cNvPr id="112" name="Rectangle 87">
            <a:extLst>
              <a:ext uri="{FF2B5EF4-FFF2-40B4-BE49-F238E27FC236}">
                <a16:creationId xmlns:a16="http://schemas.microsoft.com/office/drawing/2014/main" id="{33F37277-9968-480D-849F-3B13CD3C9CA6}"/>
              </a:ext>
            </a:extLst>
          </p:cNvPr>
          <p:cNvSpPr>
            <a:spLocks noChangeArrowheads="1"/>
          </p:cNvSpPr>
          <p:nvPr/>
        </p:nvSpPr>
        <p:spPr bwMode="auto">
          <a:xfrm>
            <a:off x="6532657" y="3494522"/>
            <a:ext cx="461665"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FF0000"/>
                </a:solidFill>
                <a:effectLst/>
                <a:latin typeface="Calibri" panose="020F0502020204030204" pitchFamily="34" charset="0"/>
              </a:rPr>
              <a:t>60.9 </a:t>
            </a:r>
            <a:endParaRPr kumimoji="0" lang="en-US" altLang="en-US" sz="1800" b="0" i="0" u="none" strike="noStrike" cap="none" normalizeH="0" baseline="0" dirty="0">
              <a:ln>
                <a:noFill/>
              </a:ln>
              <a:solidFill>
                <a:srgbClr val="FF0000"/>
              </a:solidFill>
              <a:effectLst/>
            </a:endParaRPr>
          </a:p>
        </p:txBody>
      </p:sp>
      <p:sp>
        <p:nvSpPr>
          <p:cNvPr id="113" name="Rectangle 112">
            <a:extLst>
              <a:ext uri="{FF2B5EF4-FFF2-40B4-BE49-F238E27FC236}">
                <a16:creationId xmlns:a16="http://schemas.microsoft.com/office/drawing/2014/main" id="{3B645F5B-3711-4C8E-BA38-7ECD1B7DED32}"/>
              </a:ext>
            </a:extLst>
          </p:cNvPr>
          <p:cNvSpPr/>
          <p:nvPr/>
        </p:nvSpPr>
        <p:spPr>
          <a:xfrm>
            <a:off x="8472821" y="3448562"/>
            <a:ext cx="899605" cy="369332"/>
          </a:xfrm>
          <a:prstGeom prst="rect">
            <a:avLst/>
          </a:prstGeom>
        </p:spPr>
        <p:txBody>
          <a:bodyPr wrap="none">
            <a:spAutoFit/>
          </a:bodyPr>
          <a:lstStyle/>
          <a:p>
            <a:r>
              <a:rPr lang="en-US" altLang="en-US" dirty="0">
                <a:solidFill>
                  <a:srgbClr val="000000"/>
                </a:solidFill>
                <a:latin typeface="Calibri" panose="020F0502020204030204" pitchFamily="34" charset="0"/>
              </a:rPr>
              <a:t>(</a:t>
            </a:r>
            <a:r>
              <a:rPr lang="en-US" altLang="en-US" dirty="0">
                <a:solidFill>
                  <a:srgbClr val="FF0000"/>
                </a:solidFill>
                <a:latin typeface="Calibri" panose="020F0502020204030204" pitchFamily="34" charset="0"/>
              </a:rPr>
              <a:t>75.8%</a:t>
            </a:r>
            <a:r>
              <a:rPr lang="en-US" altLang="en-US" dirty="0">
                <a:solidFill>
                  <a:srgbClr val="000000"/>
                </a:solidFill>
                <a:latin typeface="Calibri" panose="020F0502020204030204" pitchFamily="34" charset="0"/>
              </a:rPr>
              <a:t>)</a:t>
            </a:r>
            <a:endParaRPr lang="en-US" dirty="0"/>
          </a:p>
        </p:txBody>
      </p:sp>
      <p:sp>
        <p:nvSpPr>
          <p:cNvPr id="116" name="Arrow: Right 115">
            <a:extLst>
              <a:ext uri="{FF2B5EF4-FFF2-40B4-BE49-F238E27FC236}">
                <a16:creationId xmlns:a16="http://schemas.microsoft.com/office/drawing/2014/main" id="{501B4CCF-B6AA-4BBA-A2F3-D5B8882E2399}"/>
              </a:ext>
            </a:extLst>
          </p:cNvPr>
          <p:cNvSpPr/>
          <p:nvPr/>
        </p:nvSpPr>
        <p:spPr>
          <a:xfrm rot="5400000">
            <a:off x="8399556" y="2999701"/>
            <a:ext cx="247652" cy="145812"/>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Arrow: Right 116">
            <a:extLst>
              <a:ext uri="{FF2B5EF4-FFF2-40B4-BE49-F238E27FC236}">
                <a16:creationId xmlns:a16="http://schemas.microsoft.com/office/drawing/2014/main" id="{C3D70ECC-1649-452F-A879-399835F1DC86}"/>
              </a:ext>
            </a:extLst>
          </p:cNvPr>
          <p:cNvSpPr/>
          <p:nvPr/>
        </p:nvSpPr>
        <p:spPr>
          <a:xfrm rot="5400000">
            <a:off x="8396474" y="2633618"/>
            <a:ext cx="247652" cy="145812"/>
          </a:xfrm>
          <a:prstGeom prst="rightArrow">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Arrow: Right 118">
            <a:extLst>
              <a:ext uri="{FF2B5EF4-FFF2-40B4-BE49-F238E27FC236}">
                <a16:creationId xmlns:a16="http://schemas.microsoft.com/office/drawing/2014/main" id="{6CC2069B-6E1C-477C-9C94-AA6BAE3F58D7}"/>
              </a:ext>
            </a:extLst>
          </p:cNvPr>
          <p:cNvSpPr/>
          <p:nvPr/>
        </p:nvSpPr>
        <p:spPr>
          <a:xfrm rot="5400000">
            <a:off x="8396474" y="3388265"/>
            <a:ext cx="247652" cy="145812"/>
          </a:xfrm>
          <a:prstGeom prst="rightArrow">
            <a:avLst/>
          </a:prstGeom>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7516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9"/>
                                        </p:tgtEl>
                                        <p:attrNameLst>
                                          <p:attrName>style.visibility</p:attrName>
                                        </p:attrNameLst>
                                      </p:cBhvr>
                                      <p:to>
                                        <p:strVal val="visible"/>
                                      </p:to>
                                    </p:set>
                                    <p:animEffect transition="in" filter="fade">
                                      <p:cBhvr>
                                        <p:cTn id="12" dur="500"/>
                                        <p:tgtEl>
                                          <p:spTgt spid="10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0"/>
                                        </p:tgtEl>
                                        <p:attrNameLst>
                                          <p:attrName>style.visibility</p:attrName>
                                        </p:attrNameLst>
                                      </p:cBhvr>
                                      <p:to>
                                        <p:strVal val="visible"/>
                                      </p:to>
                                    </p:set>
                                    <p:animEffect transition="in" filter="fade">
                                      <p:cBhvr>
                                        <p:cTn id="15" dur="500"/>
                                        <p:tgtEl>
                                          <p:spTgt spid="1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6"/>
                                        </p:tgtEl>
                                        <p:attrNameLst>
                                          <p:attrName>style.visibility</p:attrName>
                                        </p:attrNameLst>
                                      </p:cBhvr>
                                      <p:to>
                                        <p:strVal val="visible"/>
                                      </p:to>
                                    </p:set>
                                    <p:animEffect transition="in" filter="fade">
                                      <p:cBhvr>
                                        <p:cTn id="18" dur="500"/>
                                        <p:tgtEl>
                                          <p:spTgt spid="1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6"/>
                                        </p:tgtEl>
                                        <p:attrNameLst>
                                          <p:attrName>style.visibility</p:attrName>
                                        </p:attrNameLst>
                                      </p:cBhvr>
                                      <p:to>
                                        <p:strVal val="visible"/>
                                      </p:to>
                                    </p:set>
                                    <p:animEffect transition="in" filter="fade">
                                      <p:cBhvr>
                                        <p:cTn id="23" dur="500"/>
                                        <p:tgtEl>
                                          <p:spTgt spid="10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7"/>
                                        </p:tgtEl>
                                        <p:attrNameLst>
                                          <p:attrName>style.visibility</p:attrName>
                                        </p:attrNameLst>
                                      </p:cBhvr>
                                      <p:to>
                                        <p:strVal val="visible"/>
                                      </p:to>
                                    </p:set>
                                    <p:animEffect transition="in" filter="fade">
                                      <p:cBhvr>
                                        <p:cTn id="26" dur="500"/>
                                        <p:tgtEl>
                                          <p:spTgt spid="10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08"/>
                                        </p:tgtEl>
                                        <p:attrNameLst>
                                          <p:attrName>style.visibility</p:attrName>
                                        </p:attrNameLst>
                                      </p:cBhvr>
                                      <p:to>
                                        <p:strVal val="visible"/>
                                      </p:to>
                                    </p:set>
                                    <p:animEffect transition="in" filter="fade">
                                      <p:cBhvr>
                                        <p:cTn id="29" dur="500"/>
                                        <p:tgtEl>
                                          <p:spTgt spid="10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05"/>
                                        </p:tgtEl>
                                        <p:attrNameLst>
                                          <p:attrName>style.visibility</p:attrName>
                                        </p:attrNameLst>
                                      </p:cBhvr>
                                      <p:to>
                                        <p:strVal val="visible"/>
                                      </p:to>
                                    </p:set>
                                    <p:animEffect transition="in" filter="fade">
                                      <p:cBhvr>
                                        <p:cTn id="32" dur="500"/>
                                        <p:tgtEl>
                                          <p:spTgt spid="10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17"/>
                                        </p:tgtEl>
                                        <p:attrNameLst>
                                          <p:attrName>style.visibility</p:attrName>
                                        </p:attrNameLst>
                                      </p:cBhvr>
                                      <p:to>
                                        <p:strVal val="visible"/>
                                      </p:to>
                                    </p:set>
                                    <p:animEffect transition="in" filter="fade">
                                      <p:cBhvr>
                                        <p:cTn id="35" dur="500"/>
                                        <p:tgtEl>
                                          <p:spTgt spid="11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19"/>
                                        </p:tgtEl>
                                        <p:attrNameLst>
                                          <p:attrName>style.visibility</p:attrName>
                                        </p:attrNameLst>
                                      </p:cBhvr>
                                      <p:to>
                                        <p:strVal val="visible"/>
                                      </p:to>
                                    </p:set>
                                    <p:animEffect transition="in" filter="fade">
                                      <p:cBhvr>
                                        <p:cTn id="38" dur="500"/>
                                        <p:tgtEl>
                                          <p:spTgt spid="119"/>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5">
                                            <p:txEl>
                                              <p:pRg st="1" end="1"/>
                                            </p:txEl>
                                          </p:spTgt>
                                        </p:tgtEl>
                                        <p:attrNameLst>
                                          <p:attrName>style.visibility</p:attrName>
                                        </p:attrNameLst>
                                      </p:cBhvr>
                                      <p:to>
                                        <p:strVal val="visible"/>
                                      </p:to>
                                    </p:set>
                                    <p:animEffect transition="in" filter="fade">
                                      <p:cBhvr>
                                        <p:cTn id="43" dur="500"/>
                                        <p:tgtEl>
                                          <p:spTgt spid="5">
                                            <p:txEl>
                                              <p:pRg st="1" end="1"/>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71"/>
                                        </p:tgtEl>
                                        <p:attrNameLst>
                                          <p:attrName>style.visibility</p:attrName>
                                        </p:attrNameLst>
                                      </p:cBhvr>
                                      <p:to>
                                        <p:strVal val="visible"/>
                                      </p:to>
                                    </p:set>
                                    <p:animEffect transition="in" filter="fade">
                                      <p:cBhvr>
                                        <p:cTn id="48" dur="500"/>
                                        <p:tgtEl>
                                          <p:spTgt spid="71"/>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72"/>
                                        </p:tgtEl>
                                        <p:attrNameLst>
                                          <p:attrName>style.visibility</p:attrName>
                                        </p:attrNameLst>
                                      </p:cBhvr>
                                      <p:to>
                                        <p:strVal val="visible"/>
                                      </p:to>
                                    </p:set>
                                    <p:animEffect transition="in" filter="fade">
                                      <p:cBhvr>
                                        <p:cTn id="51" dur="500"/>
                                        <p:tgtEl>
                                          <p:spTgt spid="72"/>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73"/>
                                        </p:tgtEl>
                                        <p:attrNameLst>
                                          <p:attrName>style.visibility</p:attrName>
                                        </p:attrNameLst>
                                      </p:cBhvr>
                                      <p:to>
                                        <p:strVal val="visible"/>
                                      </p:to>
                                    </p:set>
                                    <p:animEffect transition="in" filter="fade">
                                      <p:cBhvr>
                                        <p:cTn id="54" dur="500"/>
                                        <p:tgtEl>
                                          <p:spTgt spid="73"/>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74"/>
                                        </p:tgtEl>
                                        <p:attrNameLst>
                                          <p:attrName>style.visibility</p:attrName>
                                        </p:attrNameLst>
                                      </p:cBhvr>
                                      <p:to>
                                        <p:strVal val="visible"/>
                                      </p:to>
                                    </p:set>
                                    <p:animEffect transition="in" filter="fade">
                                      <p:cBhvr>
                                        <p:cTn id="57" dur="500"/>
                                        <p:tgtEl>
                                          <p:spTgt spid="74"/>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80"/>
                                        </p:tgtEl>
                                        <p:attrNameLst>
                                          <p:attrName>style.visibility</p:attrName>
                                        </p:attrNameLst>
                                      </p:cBhvr>
                                      <p:to>
                                        <p:strVal val="visible"/>
                                      </p:to>
                                    </p:set>
                                    <p:animEffect transition="in" filter="fade">
                                      <p:cBhvr>
                                        <p:cTn id="60" dur="500"/>
                                        <p:tgtEl>
                                          <p:spTgt spid="80"/>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81"/>
                                        </p:tgtEl>
                                        <p:attrNameLst>
                                          <p:attrName>style.visibility</p:attrName>
                                        </p:attrNameLst>
                                      </p:cBhvr>
                                      <p:to>
                                        <p:strVal val="visible"/>
                                      </p:to>
                                    </p:set>
                                    <p:animEffect transition="in" filter="fade">
                                      <p:cBhvr>
                                        <p:cTn id="63" dur="500"/>
                                        <p:tgtEl>
                                          <p:spTgt spid="8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82"/>
                                        </p:tgtEl>
                                        <p:attrNameLst>
                                          <p:attrName>style.visibility</p:attrName>
                                        </p:attrNameLst>
                                      </p:cBhvr>
                                      <p:to>
                                        <p:strVal val="visible"/>
                                      </p:to>
                                    </p:set>
                                    <p:animEffect transition="in" filter="fade">
                                      <p:cBhvr>
                                        <p:cTn id="66" dur="500"/>
                                        <p:tgtEl>
                                          <p:spTgt spid="82"/>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83"/>
                                        </p:tgtEl>
                                        <p:attrNameLst>
                                          <p:attrName>style.visibility</p:attrName>
                                        </p:attrNameLst>
                                      </p:cBhvr>
                                      <p:to>
                                        <p:strVal val="visible"/>
                                      </p:to>
                                    </p:set>
                                    <p:animEffect transition="in" filter="fade">
                                      <p:cBhvr>
                                        <p:cTn id="69" dur="500"/>
                                        <p:tgtEl>
                                          <p:spTgt spid="83"/>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89"/>
                                        </p:tgtEl>
                                        <p:attrNameLst>
                                          <p:attrName>style.visibility</p:attrName>
                                        </p:attrNameLst>
                                      </p:cBhvr>
                                      <p:to>
                                        <p:strVal val="visible"/>
                                      </p:to>
                                    </p:set>
                                    <p:animEffect transition="in" filter="fade">
                                      <p:cBhvr>
                                        <p:cTn id="72" dur="500"/>
                                        <p:tgtEl>
                                          <p:spTgt spid="89"/>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90"/>
                                        </p:tgtEl>
                                        <p:attrNameLst>
                                          <p:attrName>style.visibility</p:attrName>
                                        </p:attrNameLst>
                                      </p:cBhvr>
                                      <p:to>
                                        <p:strVal val="visible"/>
                                      </p:to>
                                    </p:set>
                                    <p:animEffect transition="in" filter="fade">
                                      <p:cBhvr>
                                        <p:cTn id="75" dur="500"/>
                                        <p:tgtEl>
                                          <p:spTgt spid="90"/>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91"/>
                                        </p:tgtEl>
                                        <p:attrNameLst>
                                          <p:attrName>style.visibility</p:attrName>
                                        </p:attrNameLst>
                                      </p:cBhvr>
                                      <p:to>
                                        <p:strVal val="visible"/>
                                      </p:to>
                                    </p:set>
                                    <p:animEffect transition="in" filter="fade">
                                      <p:cBhvr>
                                        <p:cTn id="78" dur="500"/>
                                        <p:tgtEl>
                                          <p:spTgt spid="91"/>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92"/>
                                        </p:tgtEl>
                                        <p:attrNameLst>
                                          <p:attrName>style.visibility</p:attrName>
                                        </p:attrNameLst>
                                      </p:cBhvr>
                                      <p:to>
                                        <p:strVal val="visible"/>
                                      </p:to>
                                    </p:set>
                                    <p:animEffect transition="in" filter="fade">
                                      <p:cBhvr>
                                        <p:cTn id="81" dur="500"/>
                                        <p:tgtEl>
                                          <p:spTgt spid="92"/>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98"/>
                                        </p:tgtEl>
                                        <p:attrNameLst>
                                          <p:attrName>style.visibility</p:attrName>
                                        </p:attrNameLst>
                                      </p:cBhvr>
                                      <p:to>
                                        <p:strVal val="visible"/>
                                      </p:to>
                                    </p:set>
                                    <p:animEffect transition="in" filter="fade">
                                      <p:cBhvr>
                                        <p:cTn id="84" dur="500"/>
                                        <p:tgtEl>
                                          <p:spTgt spid="98"/>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99"/>
                                        </p:tgtEl>
                                        <p:attrNameLst>
                                          <p:attrName>style.visibility</p:attrName>
                                        </p:attrNameLst>
                                      </p:cBhvr>
                                      <p:to>
                                        <p:strVal val="visible"/>
                                      </p:to>
                                    </p:set>
                                    <p:animEffect transition="in" filter="fade">
                                      <p:cBhvr>
                                        <p:cTn id="87" dur="500"/>
                                        <p:tgtEl>
                                          <p:spTgt spid="99"/>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100"/>
                                        </p:tgtEl>
                                        <p:attrNameLst>
                                          <p:attrName>style.visibility</p:attrName>
                                        </p:attrNameLst>
                                      </p:cBhvr>
                                      <p:to>
                                        <p:strVal val="visible"/>
                                      </p:to>
                                    </p:set>
                                    <p:animEffect transition="in" filter="fade">
                                      <p:cBhvr>
                                        <p:cTn id="90" dur="500"/>
                                        <p:tgtEl>
                                          <p:spTgt spid="100"/>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101"/>
                                        </p:tgtEl>
                                        <p:attrNameLst>
                                          <p:attrName>style.visibility</p:attrName>
                                        </p:attrNameLst>
                                      </p:cBhvr>
                                      <p:to>
                                        <p:strVal val="visible"/>
                                      </p:to>
                                    </p:set>
                                    <p:animEffect transition="in" filter="fade">
                                      <p:cBhvr>
                                        <p:cTn id="93" dur="500"/>
                                        <p:tgtEl>
                                          <p:spTgt spid="101"/>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75"/>
                                        </p:tgtEl>
                                        <p:attrNameLst>
                                          <p:attrName>style.visibility</p:attrName>
                                        </p:attrNameLst>
                                      </p:cBhvr>
                                      <p:to>
                                        <p:strVal val="visible"/>
                                      </p:to>
                                    </p:set>
                                    <p:animEffect transition="in" filter="fade">
                                      <p:cBhvr>
                                        <p:cTn id="96" dur="500"/>
                                        <p:tgtEl>
                                          <p:spTgt spid="75"/>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84"/>
                                        </p:tgtEl>
                                        <p:attrNameLst>
                                          <p:attrName>style.visibility</p:attrName>
                                        </p:attrNameLst>
                                      </p:cBhvr>
                                      <p:to>
                                        <p:strVal val="visible"/>
                                      </p:to>
                                    </p:set>
                                    <p:animEffect transition="in" filter="fade">
                                      <p:cBhvr>
                                        <p:cTn id="99" dur="500"/>
                                        <p:tgtEl>
                                          <p:spTgt spid="84"/>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93"/>
                                        </p:tgtEl>
                                        <p:attrNameLst>
                                          <p:attrName>style.visibility</p:attrName>
                                        </p:attrNameLst>
                                      </p:cBhvr>
                                      <p:to>
                                        <p:strVal val="visible"/>
                                      </p:to>
                                    </p:set>
                                    <p:animEffect transition="in" filter="fade">
                                      <p:cBhvr>
                                        <p:cTn id="102" dur="500"/>
                                        <p:tgtEl>
                                          <p:spTgt spid="93"/>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102"/>
                                        </p:tgtEl>
                                        <p:attrNameLst>
                                          <p:attrName>style.visibility</p:attrName>
                                        </p:attrNameLst>
                                      </p:cBhvr>
                                      <p:to>
                                        <p:strVal val="visible"/>
                                      </p:to>
                                    </p:set>
                                    <p:animEffect transition="in" filter="fade">
                                      <p:cBhvr>
                                        <p:cTn id="105" dur="500"/>
                                        <p:tgtEl>
                                          <p:spTgt spid="102"/>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nodeType="clickEffect">
                                  <p:stCondLst>
                                    <p:cond delay="0"/>
                                  </p:stCondLst>
                                  <p:childTnLst>
                                    <p:set>
                                      <p:cBhvr>
                                        <p:cTn id="109" dur="1" fill="hold">
                                          <p:stCondLst>
                                            <p:cond delay="0"/>
                                          </p:stCondLst>
                                        </p:cTn>
                                        <p:tgtEl>
                                          <p:spTgt spid="5">
                                            <p:txEl>
                                              <p:pRg st="2" end="2"/>
                                            </p:txEl>
                                          </p:spTgt>
                                        </p:tgtEl>
                                        <p:attrNameLst>
                                          <p:attrName>style.visibility</p:attrName>
                                        </p:attrNameLst>
                                      </p:cBhvr>
                                      <p:to>
                                        <p:strVal val="visible"/>
                                      </p:to>
                                    </p:set>
                                    <p:animEffect transition="in" filter="fade">
                                      <p:cBhvr>
                                        <p:cTn id="110" dur="500"/>
                                        <p:tgtEl>
                                          <p:spTgt spid="5">
                                            <p:txEl>
                                              <p:pRg st="2" end="2"/>
                                            </p:txEl>
                                          </p:spTgt>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111"/>
                                        </p:tgtEl>
                                        <p:attrNameLst>
                                          <p:attrName>style.visibility</p:attrName>
                                        </p:attrNameLst>
                                      </p:cBhvr>
                                      <p:to>
                                        <p:strVal val="visible"/>
                                      </p:to>
                                    </p:set>
                                    <p:animEffect transition="in" filter="fade">
                                      <p:cBhvr>
                                        <p:cTn id="115" dur="500"/>
                                        <p:tgtEl>
                                          <p:spTgt spid="11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112"/>
                                        </p:tgtEl>
                                        <p:attrNameLst>
                                          <p:attrName>style.visibility</p:attrName>
                                        </p:attrNameLst>
                                      </p:cBhvr>
                                      <p:to>
                                        <p:strVal val="visible"/>
                                      </p:to>
                                    </p:set>
                                    <p:animEffect transition="in" filter="fade">
                                      <p:cBhvr>
                                        <p:cTn id="118" dur="500"/>
                                        <p:tgtEl>
                                          <p:spTgt spid="11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113"/>
                                        </p:tgtEl>
                                        <p:attrNameLst>
                                          <p:attrName>style.visibility</p:attrName>
                                        </p:attrNameLst>
                                      </p:cBhvr>
                                      <p:to>
                                        <p:strVal val="visible"/>
                                      </p:to>
                                    </p:set>
                                    <p:animEffect transition="in" filter="fade">
                                      <p:cBhvr>
                                        <p:cTn id="121"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2" grpId="0"/>
      <p:bldP spid="73" grpId="0"/>
      <p:bldP spid="74" grpId="0"/>
      <p:bldP spid="75" grpId="0"/>
      <p:bldP spid="80" grpId="0"/>
      <p:bldP spid="81" grpId="0"/>
      <p:bldP spid="82" grpId="0"/>
      <p:bldP spid="83" grpId="0"/>
      <p:bldP spid="84" grpId="0"/>
      <p:bldP spid="89" grpId="0"/>
      <p:bldP spid="90" grpId="0"/>
      <p:bldP spid="91" grpId="0"/>
      <p:bldP spid="92" grpId="0"/>
      <p:bldP spid="93" grpId="0"/>
      <p:bldP spid="98" grpId="0"/>
      <p:bldP spid="99" grpId="0"/>
      <p:bldP spid="100" grpId="0"/>
      <p:bldP spid="101" grpId="0"/>
      <p:bldP spid="102" grpId="0"/>
      <p:bldP spid="105" grpId="0" animBg="1"/>
      <p:bldP spid="106" grpId="0" animBg="1"/>
      <p:bldP spid="107" grpId="0" animBg="1"/>
      <p:bldP spid="108" grpId="0" animBg="1"/>
      <p:bldP spid="109" grpId="0" animBg="1"/>
      <p:bldP spid="110" grpId="0" animBg="1"/>
      <p:bldP spid="111" grpId="0"/>
      <p:bldP spid="112" grpId="0"/>
      <p:bldP spid="113" grpId="0"/>
      <p:bldP spid="116" grpId="0" animBg="1"/>
      <p:bldP spid="117" grpId="0" animBg="1"/>
      <p:bldP spid="11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502D6-DBD4-4A04-875C-9E4760AD990F}"/>
              </a:ext>
            </a:extLst>
          </p:cNvPr>
          <p:cNvSpPr>
            <a:spLocks noGrp="1"/>
          </p:cNvSpPr>
          <p:nvPr>
            <p:ph type="title"/>
          </p:nvPr>
        </p:nvSpPr>
        <p:spPr/>
        <p:txBody>
          <a:bodyPr/>
          <a:lstStyle/>
          <a:p>
            <a:r>
              <a:rPr lang="en-US" dirty="0"/>
              <a:t>Ablation Study: Network Architecture</a:t>
            </a:r>
          </a:p>
        </p:txBody>
      </p:sp>
      <p:sp>
        <p:nvSpPr>
          <p:cNvPr id="5" name="TextBox 4">
            <a:extLst>
              <a:ext uri="{FF2B5EF4-FFF2-40B4-BE49-F238E27FC236}">
                <a16:creationId xmlns:a16="http://schemas.microsoft.com/office/drawing/2014/main" id="{EDE2CB29-1ACA-45FA-9CCD-C46CB56154BF}"/>
              </a:ext>
            </a:extLst>
          </p:cNvPr>
          <p:cNvSpPr txBox="1"/>
          <p:nvPr/>
        </p:nvSpPr>
        <p:spPr>
          <a:xfrm>
            <a:off x="874060" y="2454673"/>
            <a:ext cx="1286435" cy="707886"/>
          </a:xfrm>
          <a:prstGeom prst="rect">
            <a:avLst/>
          </a:prstGeom>
          <a:noFill/>
        </p:spPr>
        <p:txBody>
          <a:bodyPr wrap="square" rtlCol="0">
            <a:spAutoFit/>
          </a:bodyPr>
          <a:lstStyle/>
          <a:p>
            <a:r>
              <a:rPr lang="en-US" sz="2000" dirty="0"/>
              <a:t>Two-stage</a:t>
            </a:r>
          </a:p>
          <a:p>
            <a:r>
              <a:rPr lang="en-US" sz="2000" dirty="0" err="1"/>
              <a:t>HourGlass</a:t>
            </a:r>
            <a:endParaRPr lang="en-US" sz="2000" dirty="0"/>
          </a:p>
        </p:txBody>
      </p:sp>
      <p:sp>
        <p:nvSpPr>
          <p:cNvPr id="6" name="Content Placeholder 2">
            <a:extLst>
              <a:ext uri="{FF2B5EF4-FFF2-40B4-BE49-F238E27FC236}">
                <a16:creationId xmlns:a16="http://schemas.microsoft.com/office/drawing/2014/main" id="{89D3FA41-CDB2-4B12-9447-DB5ED34EC618}"/>
              </a:ext>
            </a:extLst>
          </p:cNvPr>
          <p:cNvSpPr txBox="1">
            <a:spLocks/>
          </p:cNvSpPr>
          <p:nvPr/>
        </p:nvSpPr>
        <p:spPr>
          <a:xfrm>
            <a:off x="749138" y="4147343"/>
            <a:ext cx="10232627" cy="1857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FF0000"/>
                </a:solidFill>
              </a:rPr>
              <a:t>Multi-stage </a:t>
            </a:r>
            <a:r>
              <a:rPr lang="en-US" sz="2400" dirty="0" err="1">
                <a:solidFill>
                  <a:srgbClr val="FF0000"/>
                </a:solidFill>
              </a:rPr>
              <a:t>HourGlass</a:t>
            </a:r>
            <a:r>
              <a:rPr lang="en-US" sz="2400" dirty="0"/>
              <a:t> architecture sets heatmap based state-of-the-art.</a:t>
            </a:r>
          </a:p>
          <a:p>
            <a:r>
              <a:rPr lang="en-US" sz="2400" dirty="0">
                <a:solidFill>
                  <a:srgbClr val="00B050"/>
                </a:solidFill>
              </a:rPr>
              <a:t>Our re-implementation</a:t>
            </a:r>
            <a:r>
              <a:rPr lang="en-US" sz="2400" dirty="0"/>
              <a:t> is already slightly better, setting a valid baseline.</a:t>
            </a:r>
          </a:p>
          <a:p>
            <a:r>
              <a:rPr lang="en-US" sz="2400" dirty="0">
                <a:solidFill>
                  <a:srgbClr val="7030A0"/>
                </a:solidFill>
              </a:rPr>
              <a:t>Integral Regression </a:t>
            </a:r>
            <a:r>
              <a:rPr lang="en-US" sz="2400" dirty="0"/>
              <a:t>improves both stages and sets new state-of-the-art.</a:t>
            </a:r>
          </a:p>
        </p:txBody>
      </p:sp>
      <p:sp>
        <p:nvSpPr>
          <p:cNvPr id="11" name="AutoShape 3">
            <a:extLst>
              <a:ext uri="{FF2B5EF4-FFF2-40B4-BE49-F238E27FC236}">
                <a16:creationId xmlns:a16="http://schemas.microsoft.com/office/drawing/2014/main" id="{EBDEA5EF-6A56-42E6-BCC3-C32544661843}"/>
              </a:ext>
            </a:extLst>
          </p:cNvPr>
          <p:cNvSpPr>
            <a:spLocks noChangeAspect="1" noChangeArrowheads="1" noTextEdit="1"/>
          </p:cNvSpPr>
          <p:nvPr/>
        </p:nvSpPr>
        <p:spPr bwMode="auto">
          <a:xfrm>
            <a:off x="2265270" y="1751806"/>
            <a:ext cx="8594725" cy="152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5">
            <a:extLst>
              <a:ext uri="{FF2B5EF4-FFF2-40B4-BE49-F238E27FC236}">
                <a16:creationId xmlns:a16="http://schemas.microsoft.com/office/drawing/2014/main" id="{FDF591DD-CECF-47F9-A5EA-08001C2FA1DB}"/>
              </a:ext>
            </a:extLst>
          </p:cNvPr>
          <p:cNvSpPr>
            <a:spLocks noChangeArrowheads="1"/>
          </p:cNvSpPr>
          <p:nvPr/>
        </p:nvSpPr>
        <p:spPr bwMode="auto">
          <a:xfrm>
            <a:off x="2276383" y="1781969"/>
            <a:ext cx="2800350" cy="657225"/>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6">
            <a:extLst>
              <a:ext uri="{FF2B5EF4-FFF2-40B4-BE49-F238E27FC236}">
                <a16:creationId xmlns:a16="http://schemas.microsoft.com/office/drawing/2014/main" id="{279311B1-9C49-4994-A4EF-F6E050FEB075}"/>
              </a:ext>
            </a:extLst>
          </p:cNvPr>
          <p:cNvSpPr>
            <a:spLocks noChangeArrowheads="1"/>
          </p:cNvSpPr>
          <p:nvPr/>
        </p:nvSpPr>
        <p:spPr bwMode="auto">
          <a:xfrm>
            <a:off x="5076733" y="1781969"/>
            <a:ext cx="1985963" cy="657225"/>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7">
            <a:extLst>
              <a:ext uri="{FF2B5EF4-FFF2-40B4-BE49-F238E27FC236}">
                <a16:creationId xmlns:a16="http://schemas.microsoft.com/office/drawing/2014/main" id="{F2F43CE5-55FB-47A2-BBF6-0E1894F5B7BF}"/>
              </a:ext>
            </a:extLst>
          </p:cNvPr>
          <p:cNvSpPr>
            <a:spLocks noChangeArrowheads="1"/>
          </p:cNvSpPr>
          <p:nvPr/>
        </p:nvSpPr>
        <p:spPr bwMode="auto">
          <a:xfrm>
            <a:off x="7062695" y="1781969"/>
            <a:ext cx="1857375" cy="657225"/>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Rectangle 8">
            <a:extLst>
              <a:ext uri="{FF2B5EF4-FFF2-40B4-BE49-F238E27FC236}">
                <a16:creationId xmlns:a16="http://schemas.microsoft.com/office/drawing/2014/main" id="{77A78FAD-A33B-4D32-BB9F-9F891FD45A89}"/>
              </a:ext>
            </a:extLst>
          </p:cNvPr>
          <p:cNvSpPr>
            <a:spLocks noChangeArrowheads="1"/>
          </p:cNvSpPr>
          <p:nvPr/>
        </p:nvSpPr>
        <p:spPr bwMode="auto">
          <a:xfrm>
            <a:off x="8920070" y="1781969"/>
            <a:ext cx="1911350" cy="657225"/>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Rectangle 9">
            <a:extLst>
              <a:ext uri="{FF2B5EF4-FFF2-40B4-BE49-F238E27FC236}">
                <a16:creationId xmlns:a16="http://schemas.microsoft.com/office/drawing/2014/main" id="{B9EAB045-9FFB-4A5F-B2EB-D8A1BBC058EA}"/>
              </a:ext>
            </a:extLst>
          </p:cNvPr>
          <p:cNvSpPr>
            <a:spLocks noChangeArrowheads="1"/>
          </p:cNvSpPr>
          <p:nvPr/>
        </p:nvSpPr>
        <p:spPr bwMode="auto">
          <a:xfrm>
            <a:off x="2276383" y="2439194"/>
            <a:ext cx="2800350" cy="3810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0">
            <a:extLst>
              <a:ext uri="{FF2B5EF4-FFF2-40B4-BE49-F238E27FC236}">
                <a16:creationId xmlns:a16="http://schemas.microsoft.com/office/drawing/2014/main" id="{AB0566E6-EE65-4B0C-A9A1-D2EA8CB48399}"/>
              </a:ext>
            </a:extLst>
          </p:cNvPr>
          <p:cNvSpPr>
            <a:spLocks noChangeArrowheads="1"/>
          </p:cNvSpPr>
          <p:nvPr/>
        </p:nvSpPr>
        <p:spPr bwMode="auto">
          <a:xfrm>
            <a:off x="5076733" y="2439194"/>
            <a:ext cx="1985963" cy="3810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1">
            <a:extLst>
              <a:ext uri="{FF2B5EF4-FFF2-40B4-BE49-F238E27FC236}">
                <a16:creationId xmlns:a16="http://schemas.microsoft.com/office/drawing/2014/main" id="{E9FF0275-0162-4DB4-AB53-79856826D6CA}"/>
              </a:ext>
            </a:extLst>
          </p:cNvPr>
          <p:cNvSpPr>
            <a:spLocks noChangeArrowheads="1"/>
          </p:cNvSpPr>
          <p:nvPr/>
        </p:nvSpPr>
        <p:spPr bwMode="auto">
          <a:xfrm>
            <a:off x="7062695" y="2439194"/>
            <a:ext cx="1857375" cy="3810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Rectangle 12">
            <a:extLst>
              <a:ext uri="{FF2B5EF4-FFF2-40B4-BE49-F238E27FC236}">
                <a16:creationId xmlns:a16="http://schemas.microsoft.com/office/drawing/2014/main" id="{02C2C34F-576A-4939-94CE-FC6EE49C078C}"/>
              </a:ext>
            </a:extLst>
          </p:cNvPr>
          <p:cNvSpPr>
            <a:spLocks noChangeArrowheads="1"/>
          </p:cNvSpPr>
          <p:nvPr/>
        </p:nvSpPr>
        <p:spPr bwMode="auto">
          <a:xfrm>
            <a:off x="8920070" y="2439194"/>
            <a:ext cx="1911350" cy="3810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Rectangle 13">
            <a:extLst>
              <a:ext uri="{FF2B5EF4-FFF2-40B4-BE49-F238E27FC236}">
                <a16:creationId xmlns:a16="http://schemas.microsoft.com/office/drawing/2014/main" id="{7B6AA561-7028-4706-8755-5FFA1D08DC64}"/>
              </a:ext>
            </a:extLst>
          </p:cNvPr>
          <p:cNvSpPr>
            <a:spLocks noChangeArrowheads="1"/>
          </p:cNvSpPr>
          <p:nvPr/>
        </p:nvSpPr>
        <p:spPr bwMode="auto">
          <a:xfrm>
            <a:off x="2276383" y="2820194"/>
            <a:ext cx="2800350" cy="3810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14">
            <a:extLst>
              <a:ext uri="{FF2B5EF4-FFF2-40B4-BE49-F238E27FC236}">
                <a16:creationId xmlns:a16="http://schemas.microsoft.com/office/drawing/2014/main" id="{8539AB8B-2822-4860-96DB-22794EB11153}"/>
              </a:ext>
            </a:extLst>
          </p:cNvPr>
          <p:cNvSpPr>
            <a:spLocks noChangeArrowheads="1"/>
          </p:cNvSpPr>
          <p:nvPr/>
        </p:nvSpPr>
        <p:spPr bwMode="auto">
          <a:xfrm>
            <a:off x="5076733" y="2820194"/>
            <a:ext cx="1985963" cy="3810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Rectangle 15">
            <a:extLst>
              <a:ext uri="{FF2B5EF4-FFF2-40B4-BE49-F238E27FC236}">
                <a16:creationId xmlns:a16="http://schemas.microsoft.com/office/drawing/2014/main" id="{09B1C902-4231-4979-95C5-2348EC331B8A}"/>
              </a:ext>
            </a:extLst>
          </p:cNvPr>
          <p:cNvSpPr>
            <a:spLocks noChangeArrowheads="1"/>
          </p:cNvSpPr>
          <p:nvPr/>
        </p:nvSpPr>
        <p:spPr bwMode="auto">
          <a:xfrm>
            <a:off x="7062695" y="2820194"/>
            <a:ext cx="1857375" cy="3810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Rectangle 16">
            <a:extLst>
              <a:ext uri="{FF2B5EF4-FFF2-40B4-BE49-F238E27FC236}">
                <a16:creationId xmlns:a16="http://schemas.microsoft.com/office/drawing/2014/main" id="{36B31247-8B6F-491A-A272-0DCAB19B1ED8}"/>
              </a:ext>
            </a:extLst>
          </p:cNvPr>
          <p:cNvSpPr>
            <a:spLocks noChangeArrowheads="1"/>
          </p:cNvSpPr>
          <p:nvPr/>
        </p:nvSpPr>
        <p:spPr bwMode="auto">
          <a:xfrm>
            <a:off x="8920070" y="2820194"/>
            <a:ext cx="1911350" cy="3810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Line 17">
            <a:extLst>
              <a:ext uri="{FF2B5EF4-FFF2-40B4-BE49-F238E27FC236}">
                <a16:creationId xmlns:a16="http://schemas.microsoft.com/office/drawing/2014/main" id="{849720A7-F4C0-4F28-97E8-5D442C67E58A}"/>
              </a:ext>
            </a:extLst>
          </p:cNvPr>
          <p:cNvSpPr>
            <a:spLocks noChangeShapeType="1"/>
          </p:cNvSpPr>
          <p:nvPr/>
        </p:nvSpPr>
        <p:spPr bwMode="auto">
          <a:xfrm>
            <a:off x="5076733" y="1775619"/>
            <a:ext cx="0" cy="14319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Line 18">
            <a:extLst>
              <a:ext uri="{FF2B5EF4-FFF2-40B4-BE49-F238E27FC236}">
                <a16:creationId xmlns:a16="http://schemas.microsoft.com/office/drawing/2014/main" id="{389286AE-372E-48E2-9894-1860046993FF}"/>
              </a:ext>
            </a:extLst>
          </p:cNvPr>
          <p:cNvSpPr>
            <a:spLocks noChangeShapeType="1"/>
          </p:cNvSpPr>
          <p:nvPr/>
        </p:nvSpPr>
        <p:spPr bwMode="auto">
          <a:xfrm>
            <a:off x="7062695" y="1775619"/>
            <a:ext cx="0" cy="14319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19">
            <a:extLst>
              <a:ext uri="{FF2B5EF4-FFF2-40B4-BE49-F238E27FC236}">
                <a16:creationId xmlns:a16="http://schemas.microsoft.com/office/drawing/2014/main" id="{C29244F6-0B75-4A53-9153-AB9ED3FBFD2A}"/>
              </a:ext>
            </a:extLst>
          </p:cNvPr>
          <p:cNvSpPr>
            <a:spLocks noChangeShapeType="1"/>
          </p:cNvSpPr>
          <p:nvPr/>
        </p:nvSpPr>
        <p:spPr bwMode="auto">
          <a:xfrm>
            <a:off x="8920070" y="1775619"/>
            <a:ext cx="0" cy="14319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20">
            <a:extLst>
              <a:ext uri="{FF2B5EF4-FFF2-40B4-BE49-F238E27FC236}">
                <a16:creationId xmlns:a16="http://schemas.microsoft.com/office/drawing/2014/main" id="{72AEA19F-E3BC-4182-8A18-DE966473D1AF}"/>
              </a:ext>
            </a:extLst>
          </p:cNvPr>
          <p:cNvSpPr>
            <a:spLocks noChangeShapeType="1"/>
          </p:cNvSpPr>
          <p:nvPr/>
        </p:nvSpPr>
        <p:spPr bwMode="auto">
          <a:xfrm>
            <a:off x="2270033" y="2439194"/>
            <a:ext cx="8569325" cy="0"/>
          </a:xfrm>
          <a:prstGeom prst="line">
            <a:avLst/>
          </a:prstGeom>
          <a:noFill/>
          <a:ln w="381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21">
            <a:extLst>
              <a:ext uri="{FF2B5EF4-FFF2-40B4-BE49-F238E27FC236}">
                <a16:creationId xmlns:a16="http://schemas.microsoft.com/office/drawing/2014/main" id="{2BEE6D2A-3FFC-4006-AD3E-70F767C838A7}"/>
              </a:ext>
            </a:extLst>
          </p:cNvPr>
          <p:cNvSpPr>
            <a:spLocks noChangeShapeType="1"/>
          </p:cNvSpPr>
          <p:nvPr/>
        </p:nvSpPr>
        <p:spPr bwMode="auto">
          <a:xfrm>
            <a:off x="2270033" y="2820194"/>
            <a:ext cx="8569325"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22">
            <a:extLst>
              <a:ext uri="{FF2B5EF4-FFF2-40B4-BE49-F238E27FC236}">
                <a16:creationId xmlns:a16="http://schemas.microsoft.com/office/drawing/2014/main" id="{C98DEA38-9635-43B2-9198-8A47269BF3AA}"/>
              </a:ext>
            </a:extLst>
          </p:cNvPr>
          <p:cNvSpPr>
            <a:spLocks noChangeShapeType="1"/>
          </p:cNvSpPr>
          <p:nvPr/>
        </p:nvSpPr>
        <p:spPr bwMode="auto">
          <a:xfrm>
            <a:off x="2276383" y="1775619"/>
            <a:ext cx="0" cy="14319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Line 23">
            <a:extLst>
              <a:ext uri="{FF2B5EF4-FFF2-40B4-BE49-F238E27FC236}">
                <a16:creationId xmlns:a16="http://schemas.microsoft.com/office/drawing/2014/main" id="{80CD0FE7-8CE7-47A8-B966-3E7529C1491A}"/>
              </a:ext>
            </a:extLst>
          </p:cNvPr>
          <p:cNvSpPr>
            <a:spLocks noChangeShapeType="1"/>
          </p:cNvSpPr>
          <p:nvPr/>
        </p:nvSpPr>
        <p:spPr bwMode="auto">
          <a:xfrm>
            <a:off x="10831420" y="1775619"/>
            <a:ext cx="0" cy="1431925"/>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Line 24">
            <a:extLst>
              <a:ext uri="{FF2B5EF4-FFF2-40B4-BE49-F238E27FC236}">
                <a16:creationId xmlns:a16="http://schemas.microsoft.com/office/drawing/2014/main" id="{047569C7-C6A3-4771-9A13-2C8C664CE810}"/>
              </a:ext>
            </a:extLst>
          </p:cNvPr>
          <p:cNvSpPr>
            <a:spLocks noChangeShapeType="1"/>
          </p:cNvSpPr>
          <p:nvPr/>
        </p:nvSpPr>
        <p:spPr bwMode="auto">
          <a:xfrm>
            <a:off x="2270033" y="1781969"/>
            <a:ext cx="8569325"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Line 25">
            <a:extLst>
              <a:ext uri="{FF2B5EF4-FFF2-40B4-BE49-F238E27FC236}">
                <a16:creationId xmlns:a16="http://schemas.microsoft.com/office/drawing/2014/main" id="{B5056CF9-EB38-4B8E-8CEF-3FF509426301}"/>
              </a:ext>
            </a:extLst>
          </p:cNvPr>
          <p:cNvSpPr>
            <a:spLocks noChangeShapeType="1"/>
          </p:cNvSpPr>
          <p:nvPr/>
        </p:nvSpPr>
        <p:spPr bwMode="auto">
          <a:xfrm>
            <a:off x="2270033" y="3201194"/>
            <a:ext cx="8569325"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Rectangle 26">
            <a:extLst>
              <a:ext uri="{FF2B5EF4-FFF2-40B4-BE49-F238E27FC236}">
                <a16:creationId xmlns:a16="http://schemas.microsoft.com/office/drawing/2014/main" id="{1E8B6023-A1E6-4544-86FF-C99BC9CE2E00}"/>
              </a:ext>
            </a:extLst>
          </p:cNvPr>
          <p:cNvSpPr>
            <a:spLocks noChangeArrowheads="1"/>
          </p:cNvSpPr>
          <p:nvPr/>
        </p:nvSpPr>
        <p:spPr bwMode="auto">
          <a:xfrm>
            <a:off x="2374808" y="1823244"/>
            <a:ext cx="105886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dirty="0">
                <a:ln>
                  <a:noFill/>
                </a:ln>
                <a:solidFill>
                  <a:srgbClr val="FFFFFF"/>
                </a:solidFill>
                <a:effectLst/>
                <a:latin typeface="Calibri" panose="020F0502020204030204" pitchFamily="34" charset="0"/>
              </a:rPr>
              <a:t>Network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4" name="Rectangle 27">
            <a:extLst>
              <a:ext uri="{FF2B5EF4-FFF2-40B4-BE49-F238E27FC236}">
                <a16:creationId xmlns:a16="http://schemas.microsoft.com/office/drawing/2014/main" id="{92FC6AC0-264F-423B-AD94-75BBC324A7F3}"/>
              </a:ext>
            </a:extLst>
          </p:cNvPr>
          <p:cNvSpPr>
            <a:spLocks noChangeArrowheads="1"/>
          </p:cNvSpPr>
          <p:nvPr/>
        </p:nvSpPr>
        <p:spPr bwMode="auto">
          <a:xfrm>
            <a:off x="3268570" y="1823244"/>
            <a:ext cx="1438275"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dirty="0">
                <a:ln>
                  <a:noFill/>
                </a:ln>
                <a:solidFill>
                  <a:srgbClr val="FFFFFF"/>
                </a:solidFill>
                <a:effectLst/>
                <a:latin typeface="Calibri" panose="020F0502020204030204" pitchFamily="34" charset="0"/>
              </a:rPr>
              <a:t>Architecture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Rectangle 28">
            <a:extLst>
              <a:ext uri="{FF2B5EF4-FFF2-40B4-BE49-F238E27FC236}">
                <a16:creationId xmlns:a16="http://schemas.microsoft.com/office/drawing/2014/main" id="{54B5F929-AFC5-4B5D-A485-DD6CA35E9457}"/>
              </a:ext>
            </a:extLst>
          </p:cNvPr>
          <p:cNvSpPr>
            <a:spLocks noChangeArrowheads="1"/>
          </p:cNvSpPr>
          <p:nvPr/>
        </p:nvSpPr>
        <p:spPr bwMode="auto">
          <a:xfrm>
            <a:off x="2374808" y="2108994"/>
            <a:ext cx="74771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(Multi</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Rectangle 29">
            <a:extLst>
              <a:ext uri="{FF2B5EF4-FFF2-40B4-BE49-F238E27FC236}">
                <a16:creationId xmlns:a16="http://schemas.microsoft.com/office/drawing/2014/main" id="{FE2D8411-872E-48CB-A45D-2A40A2456F23}"/>
              </a:ext>
            </a:extLst>
          </p:cNvPr>
          <p:cNvSpPr>
            <a:spLocks noChangeArrowheads="1"/>
          </p:cNvSpPr>
          <p:nvPr/>
        </p:nvSpPr>
        <p:spPr bwMode="auto">
          <a:xfrm>
            <a:off x="2966945" y="2108994"/>
            <a:ext cx="20478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7" name="Rectangle 30">
            <a:extLst>
              <a:ext uri="{FF2B5EF4-FFF2-40B4-BE49-F238E27FC236}">
                <a16:creationId xmlns:a16="http://schemas.microsoft.com/office/drawing/2014/main" id="{59DE1B70-9AA9-485C-9F26-CC0FA6C50C33}"/>
              </a:ext>
            </a:extLst>
          </p:cNvPr>
          <p:cNvSpPr>
            <a:spLocks noChangeArrowheads="1"/>
          </p:cNvSpPr>
          <p:nvPr/>
        </p:nvSpPr>
        <p:spPr bwMode="auto">
          <a:xfrm>
            <a:off x="3035208" y="2108994"/>
            <a:ext cx="71913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stage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8" name="Rectangle 31">
            <a:extLst>
              <a:ext uri="{FF2B5EF4-FFF2-40B4-BE49-F238E27FC236}">
                <a16:creationId xmlns:a16="http://schemas.microsoft.com/office/drawing/2014/main" id="{0B30BB8A-1B46-418F-B844-8B9DB3D33BDF}"/>
              </a:ext>
            </a:extLst>
          </p:cNvPr>
          <p:cNvSpPr>
            <a:spLocks noChangeArrowheads="1"/>
          </p:cNvSpPr>
          <p:nvPr/>
        </p:nvSpPr>
        <p:spPr bwMode="auto">
          <a:xfrm>
            <a:off x="3598770" y="2108994"/>
            <a:ext cx="115728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HourGlass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9" name="Rectangle 32">
            <a:extLst>
              <a:ext uri="{FF2B5EF4-FFF2-40B4-BE49-F238E27FC236}">
                <a16:creationId xmlns:a16="http://schemas.microsoft.com/office/drawing/2014/main" id="{2DA3CD39-577A-4AE2-91D8-BE4D30AC7EAB}"/>
              </a:ext>
            </a:extLst>
          </p:cNvPr>
          <p:cNvSpPr>
            <a:spLocks noChangeArrowheads="1"/>
          </p:cNvSpPr>
          <p:nvPr/>
        </p:nvSpPr>
        <p:spPr bwMode="auto">
          <a:xfrm>
            <a:off x="4640170" y="2108994"/>
            <a:ext cx="485775"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0" name="Rectangle 33">
            <a:extLst>
              <a:ext uri="{FF2B5EF4-FFF2-40B4-BE49-F238E27FC236}">
                <a16:creationId xmlns:a16="http://schemas.microsoft.com/office/drawing/2014/main" id="{71937272-93AA-4226-896F-E743BE392B74}"/>
              </a:ext>
            </a:extLst>
          </p:cNvPr>
          <p:cNvSpPr>
            <a:spLocks noChangeArrowheads="1"/>
          </p:cNvSpPr>
          <p:nvPr/>
        </p:nvSpPr>
        <p:spPr bwMode="auto">
          <a:xfrm>
            <a:off x="5173570" y="1823244"/>
            <a:ext cx="80803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Coarse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1" name="Rectangle 34">
            <a:extLst>
              <a:ext uri="{FF2B5EF4-FFF2-40B4-BE49-F238E27FC236}">
                <a16:creationId xmlns:a16="http://schemas.microsoft.com/office/drawing/2014/main" id="{8F121A1B-BB06-41E0-B0A2-7A5FDF1396D9}"/>
              </a:ext>
            </a:extLst>
          </p:cNvPr>
          <p:cNvSpPr>
            <a:spLocks noChangeArrowheads="1"/>
          </p:cNvSpPr>
          <p:nvPr/>
        </p:nvSpPr>
        <p:spPr bwMode="auto">
          <a:xfrm>
            <a:off x="5845083" y="1823244"/>
            <a:ext cx="2032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2" name="Rectangle 35">
            <a:extLst>
              <a:ext uri="{FF2B5EF4-FFF2-40B4-BE49-F238E27FC236}">
                <a16:creationId xmlns:a16="http://schemas.microsoft.com/office/drawing/2014/main" id="{967222B7-1174-4E62-815B-268A24AC00D7}"/>
              </a:ext>
            </a:extLst>
          </p:cNvPr>
          <p:cNvSpPr>
            <a:spLocks noChangeArrowheads="1"/>
          </p:cNvSpPr>
          <p:nvPr/>
        </p:nvSpPr>
        <p:spPr bwMode="auto">
          <a:xfrm>
            <a:off x="5913345" y="1823244"/>
            <a:ext cx="339725"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to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3" name="Rectangle 36">
            <a:extLst>
              <a:ext uri="{FF2B5EF4-FFF2-40B4-BE49-F238E27FC236}">
                <a16:creationId xmlns:a16="http://schemas.microsoft.com/office/drawing/2014/main" id="{415A67B6-3004-4CE1-A266-E7904152E600}"/>
              </a:ext>
            </a:extLst>
          </p:cNvPr>
          <p:cNvSpPr>
            <a:spLocks noChangeArrowheads="1"/>
          </p:cNvSpPr>
          <p:nvPr/>
        </p:nvSpPr>
        <p:spPr bwMode="auto">
          <a:xfrm>
            <a:off x="6116545" y="1823244"/>
            <a:ext cx="20478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4" name="Rectangle 37">
            <a:extLst>
              <a:ext uri="{FF2B5EF4-FFF2-40B4-BE49-F238E27FC236}">
                <a16:creationId xmlns:a16="http://schemas.microsoft.com/office/drawing/2014/main" id="{EA137EBA-A745-4F93-BBAB-749DA913749F}"/>
              </a:ext>
            </a:extLst>
          </p:cNvPr>
          <p:cNvSpPr>
            <a:spLocks noChangeArrowheads="1"/>
          </p:cNvSpPr>
          <p:nvPr/>
        </p:nvSpPr>
        <p:spPr bwMode="auto">
          <a:xfrm>
            <a:off x="6184808" y="1823244"/>
            <a:ext cx="67151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Fine.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5" name="Rectangle 38">
            <a:extLst>
              <a:ext uri="{FF2B5EF4-FFF2-40B4-BE49-F238E27FC236}">
                <a16:creationId xmlns:a16="http://schemas.microsoft.com/office/drawing/2014/main" id="{93C03D27-9830-4C46-B0B9-3E579EC35540}"/>
              </a:ext>
            </a:extLst>
          </p:cNvPr>
          <p:cNvSpPr>
            <a:spLocks noChangeArrowheads="1"/>
          </p:cNvSpPr>
          <p:nvPr/>
        </p:nvSpPr>
        <p:spPr bwMode="auto">
          <a:xfrm>
            <a:off x="6691220" y="1823244"/>
            <a:ext cx="40798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[3]</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6" name="Rectangle 39">
            <a:extLst>
              <a:ext uri="{FF2B5EF4-FFF2-40B4-BE49-F238E27FC236}">
                <a16:creationId xmlns:a16="http://schemas.microsoft.com/office/drawing/2014/main" id="{950574A5-30B3-43F4-B8AC-44504A47FBFE}"/>
              </a:ext>
            </a:extLst>
          </p:cNvPr>
          <p:cNvSpPr>
            <a:spLocks noChangeArrowheads="1"/>
          </p:cNvSpPr>
          <p:nvPr/>
        </p:nvSpPr>
        <p:spPr bwMode="auto">
          <a:xfrm>
            <a:off x="5173570" y="2108994"/>
            <a:ext cx="67151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(mm)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7" name="Rectangle 40">
            <a:extLst>
              <a:ext uri="{FF2B5EF4-FFF2-40B4-BE49-F238E27FC236}">
                <a16:creationId xmlns:a16="http://schemas.microsoft.com/office/drawing/2014/main" id="{31C2B410-467C-4DA2-B295-1DE3F3FE6645}"/>
              </a:ext>
            </a:extLst>
          </p:cNvPr>
          <p:cNvSpPr>
            <a:spLocks noChangeArrowheads="1"/>
          </p:cNvSpPr>
          <p:nvPr/>
        </p:nvSpPr>
        <p:spPr bwMode="auto">
          <a:xfrm>
            <a:off x="7159533" y="1823244"/>
            <a:ext cx="66198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Ours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8" name="Rectangle 41">
            <a:extLst>
              <a:ext uri="{FF2B5EF4-FFF2-40B4-BE49-F238E27FC236}">
                <a16:creationId xmlns:a16="http://schemas.microsoft.com/office/drawing/2014/main" id="{7EA5118D-D252-4EE8-A4A7-D4B559E77325}"/>
              </a:ext>
            </a:extLst>
          </p:cNvPr>
          <p:cNvSpPr>
            <a:spLocks noChangeArrowheads="1"/>
          </p:cNvSpPr>
          <p:nvPr/>
        </p:nvSpPr>
        <p:spPr bwMode="auto">
          <a:xfrm>
            <a:off x="7665945" y="1823244"/>
            <a:ext cx="45561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H1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9" name="Rectangle 42">
            <a:extLst>
              <a:ext uri="{FF2B5EF4-FFF2-40B4-BE49-F238E27FC236}">
                <a16:creationId xmlns:a16="http://schemas.microsoft.com/office/drawing/2014/main" id="{A8CCBC80-E714-422F-8E30-A710A36EA27F}"/>
              </a:ext>
            </a:extLst>
          </p:cNvPr>
          <p:cNvSpPr>
            <a:spLocks noChangeArrowheads="1"/>
          </p:cNvSpPr>
          <p:nvPr/>
        </p:nvSpPr>
        <p:spPr bwMode="auto">
          <a:xfrm>
            <a:off x="7159533" y="2108994"/>
            <a:ext cx="67151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(mm)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0" name="Rectangle 43">
            <a:extLst>
              <a:ext uri="{FF2B5EF4-FFF2-40B4-BE49-F238E27FC236}">
                <a16:creationId xmlns:a16="http://schemas.microsoft.com/office/drawing/2014/main" id="{A65DB5AE-BE12-4451-BE40-8A52A4D7854C}"/>
              </a:ext>
            </a:extLst>
          </p:cNvPr>
          <p:cNvSpPr>
            <a:spLocks noChangeArrowheads="1"/>
          </p:cNvSpPr>
          <p:nvPr/>
        </p:nvSpPr>
        <p:spPr bwMode="auto">
          <a:xfrm>
            <a:off x="9016908" y="1823244"/>
            <a:ext cx="661988"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Ours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1" name="Rectangle 44">
            <a:extLst>
              <a:ext uri="{FF2B5EF4-FFF2-40B4-BE49-F238E27FC236}">
                <a16:creationId xmlns:a16="http://schemas.microsoft.com/office/drawing/2014/main" id="{62F31EC2-CAF9-47D1-806A-14D1035F2DCB}"/>
              </a:ext>
            </a:extLst>
          </p:cNvPr>
          <p:cNvSpPr>
            <a:spLocks noChangeArrowheads="1"/>
          </p:cNvSpPr>
          <p:nvPr/>
        </p:nvSpPr>
        <p:spPr bwMode="auto">
          <a:xfrm>
            <a:off x="9523320" y="1823244"/>
            <a:ext cx="3683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I1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2" name="Rectangle 45">
            <a:extLst>
              <a:ext uri="{FF2B5EF4-FFF2-40B4-BE49-F238E27FC236}">
                <a16:creationId xmlns:a16="http://schemas.microsoft.com/office/drawing/2014/main" id="{19D943EC-92BC-4063-BA3A-6CBEC1BA5ACE}"/>
              </a:ext>
            </a:extLst>
          </p:cNvPr>
          <p:cNvSpPr>
            <a:spLocks noChangeArrowheads="1"/>
          </p:cNvSpPr>
          <p:nvPr/>
        </p:nvSpPr>
        <p:spPr bwMode="auto">
          <a:xfrm>
            <a:off x="9016908" y="2108994"/>
            <a:ext cx="67151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1" i="0" u="none" strike="noStrike" cap="none" normalizeH="0" baseline="0">
                <a:ln>
                  <a:noFill/>
                </a:ln>
                <a:solidFill>
                  <a:srgbClr val="FFFFFF"/>
                </a:solidFill>
                <a:effectLst/>
                <a:latin typeface="Calibri" panose="020F0502020204030204" pitchFamily="34" charset="0"/>
              </a:rPr>
              <a:t>(mm)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3" name="Rectangle 46">
            <a:extLst>
              <a:ext uri="{FF2B5EF4-FFF2-40B4-BE49-F238E27FC236}">
                <a16:creationId xmlns:a16="http://schemas.microsoft.com/office/drawing/2014/main" id="{AA6ACFB2-0661-476C-850A-E12AD2223AB6}"/>
              </a:ext>
            </a:extLst>
          </p:cNvPr>
          <p:cNvSpPr>
            <a:spLocks noChangeArrowheads="1"/>
          </p:cNvSpPr>
          <p:nvPr/>
        </p:nvSpPr>
        <p:spPr bwMode="auto">
          <a:xfrm>
            <a:off x="2374808" y="2480469"/>
            <a:ext cx="84455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0000"/>
                </a:solidFill>
                <a:effectLst/>
                <a:latin typeface="Calibri" panose="020F0502020204030204" pitchFamily="34" charset="0"/>
              </a:rPr>
              <a:t>Stage 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4" name="Rectangle 47">
            <a:extLst>
              <a:ext uri="{FF2B5EF4-FFF2-40B4-BE49-F238E27FC236}">
                <a16:creationId xmlns:a16="http://schemas.microsoft.com/office/drawing/2014/main" id="{3DFF5A66-3A85-4913-B4ED-E07B026C2709}"/>
              </a:ext>
            </a:extLst>
          </p:cNvPr>
          <p:cNvSpPr>
            <a:spLocks noChangeArrowheads="1"/>
          </p:cNvSpPr>
          <p:nvPr/>
        </p:nvSpPr>
        <p:spPr bwMode="auto">
          <a:xfrm>
            <a:off x="5173570" y="2480469"/>
            <a:ext cx="612775"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0000"/>
                </a:solidFill>
                <a:effectLst/>
                <a:latin typeface="Calibri" panose="020F0502020204030204" pitchFamily="34" charset="0"/>
              </a:rPr>
              <a:t>85.8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5" name="Rectangle 48">
            <a:extLst>
              <a:ext uri="{FF2B5EF4-FFF2-40B4-BE49-F238E27FC236}">
                <a16:creationId xmlns:a16="http://schemas.microsoft.com/office/drawing/2014/main" id="{4B61B5F9-A17E-4DC5-96CE-EBDF8866DCB0}"/>
              </a:ext>
            </a:extLst>
          </p:cNvPr>
          <p:cNvSpPr>
            <a:spLocks noChangeArrowheads="1"/>
          </p:cNvSpPr>
          <p:nvPr/>
        </p:nvSpPr>
        <p:spPr bwMode="auto">
          <a:xfrm>
            <a:off x="7159533" y="2480469"/>
            <a:ext cx="56356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B050"/>
                </a:solidFill>
                <a:effectLst/>
                <a:latin typeface="Calibri" panose="020F0502020204030204" pitchFamily="34" charset="0"/>
              </a:rPr>
              <a:t>85.5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6" name="Rectangle 49">
            <a:extLst>
              <a:ext uri="{FF2B5EF4-FFF2-40B4-BE49-F238E27FC236}">
                <a16:creationId xmlns:a16="http://schemas.microsoft.com/office/drawing/2014/main" id="{54B5AC2E-0ABD-4F5F-A1F5-2A24FAEA7F84}"/>
              </a:ext>
            </a:extLst>
          </p:cNvPr>
          <p:cNvSpPr>
            <a:spLocks noChangeArrowheads="1"/>
          </p:cNvSpPr>
          <p:nvPr/>
        </p:nvSpPr>
        <p:spPr bwMode="auto">
          <a:xfrm>
            <a:off x="9016908" y="2480469"/>
            <a:ext cx="12446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7030A0"/>
                </a:solidFill>
                <a:effectLst/>
                <a:latin typeface="Calibri" panose="020F0502020204030204" pitchFamily="34" charset="0"/>
              </a:rPr>
              <a:t>78.7 (8.0%)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7" name="Rectangle 50">
            <a:extLst>
              <a:ext uri="{FF2B5EF4-FFF2-40B4-BE49-F238E27FC236}">
                <a16:creationId xmlns:a16="http://schemas.microsoft.com/office/drawing/2014/main" id="{E12A4580-A5F6-4D1D-93EE-E351F5A309D3}"/>
              </a:ext>
            </a:extLst>
          </p:cNvPr>
          <p:cNvSpPr>
            <a:spLocks noChangeArrowheads="1"/>
          </p:cNvSpPr>
          <p:nvPr/>
        </p:nvSpPr>
        <p:spPr bwMode="auto">
          <a:xfrm>
            <a:off x="2374808" y="2861469"/>
            <a:ext cx="84455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0000"/>
                </a:solidFill>
                <a:effectLst/>
                <a:latin typeface="Calibri" panose="020F0502020204030204" pitchFamily="34" charset="0"/>
              </a:rPr>
              <a:t>Stage 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8" name="Rectangle 51">
            <a:extLst>
              <a:ext uri="{FF2B5EF4-FFF2-40B4-BE49-F238E27FC236}">
                <a16:creationId xmlns:a16="http://schemas.microsoft.com/office/drawing/2014/main" id="{AEF2C772-E40B-4268-A8A4-3360F0F5AAD8}"/>
              </a:ext>
            </a:extLst>
          </p:cNvPr>
          <p:cNvSpPr>
            <a:spLocks noChangeArrowheads="1"/>
          </p:cNvSpPr>
          <p:nvPr/>
        </p:nvSpPr>
        <p:spPr bwMode="auto">
          <a:xfrm>
            <a:off x="5173570" y="2861469"/>
            <a:ext cx="56515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0000"/>
                </a:solidFill>
                <a:effectLst/>
                <a:latin typeface="Calibri" panose="020F0502020204030204" pitchFamily="34" charset="0"/>
              </a:rPr>
              <a:t>69.8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9" name="Rectangle 52">
            <a:extLst>
              <a:ext uri="{FF2B5EF4-FFF2-40B4-BE49-F238E27FC236}">
                <a16:creationId xmlns:a16="http://schemas.microsoft.com/office/drawing/2014/main" id="{D80C040E-9FF3-4551-9324-74B272BE0125}"/>
              </a:ext>
            </a:extLst>
          </p:cNvPr>
          <p:cNvSpPr>
            <a:spLocks noChangeArrowheads="1"/>
          </p:cNvSpPr>
          <p:nvPr/>
        </p:nvSpPr>
        <p:spPr bwMode="auto">
          <a:xfrm>
            <a:off x="7159533" y="2861469"/>
            <a:ext cx="563563"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00B050"/>
                </a:solidFill>
                <a:effectLst/>
                <a:latin typeface="Calibri" panose="020F0502020204030204" pitchFamily="34" charset="0"/>
              </a:rPr>
              <a:t>68.0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0" name="Rectangle 53">
            <a:extLst>
              <a:ext uri="{FF2B5EF4-FFF2-40B4-BE49-F238E27FC236}">
                <a16:creationId xmlns:a16="http://schemas.microsoft.com/office/drawing/2014/main" id="{0023FB37-F014-4978-BDCA-163D458BDAC8}"/>
              </a:ext>
            </a:extLst>
          </p:cNvPr>
          <p:cNvSpPr>
            <a:spLocks noChangeArrowheads="1"/>
          </p:cNvSpPr>
          <p:nvPr/>
        </p:nvSpPr>
        <p:spPr bwMode="auto">
          <a:xfrm>
            <a:off x="9016908" y="2861469"/>
            <a:ext cx="1244600"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7030A0"/>
                </a:solidFill>
                <a:effectLst/>
                <a:latin typeface="Calibri" panose="020F0502020204030204" pitchFamily="34" charset="0"/>
              </a:rPr>
              <a:t>64.1 (5.7%)</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2" name="Rectangle 61">
            <a:extLst>
              <a:ext uri="{FF2B5EF4-FFF2-40B4-BE49-F238E27FC236}">
                <a16:creationId xmlns:a16="http://schemas.microsoft.com/office/drawing/2014/main" id="{936342C9-4BA1-4A8D-B50A-7B40D1B85BC9}"/>
              </a:ext>
            </a:extLst>
          </p:cNvPr>
          <p:cNvSpPr/>
          <p:nvPr/>
        </p:nvSpPr>
        <p:spPr>
          <a:xfrm>
            <a:off x="764945" y="6093509"/>
            <a:ext cx="10074413" cy="646331"/>
          </a:xfrm>
          <a:prstGeom prst="rect">
            <a:avLst/>
          </a:prstGeom>
        </p:spPr>
        <p:txBody>
          <a:bodyPr wrap="square">
            <a:spAutoFit/>
          </a:bodyPr>
          <a:lstStyle/>
          <a:p>
            <a:r>
              <a:rPr lang="en-US" dirty="0"/>
              <a:t>[2] </a:t>
            </a:r>
            <a:r>
              <a:rPr lang="de-DE" dirty="0"/>
              <a:t>Newell et al., </a:t>
            </a:r>
            <a:r>
              <a:rPr lang="en-US" dirty="0"/>
              <a:t>Stacked Hourglass Networks for Human Pose Estimation, ECCV 2016.</a:t>
            </a:r>
          </a:p>
          <a:p>
            <a:r>
              <a:rPr lang="en-US" dirty="0"/>
              <a:t>[3] Georgios et al., Coarse-to-fine volumetric prediction for single-image 3d human pose, CVPR2017.</a:t>
            </a:r>
          </a:p>
        </p:txBody>
      </p:sp>
    </p:spTree>
    <p:extLst>
      <p:ext uri="{BB962C8B-B14F-4D97-AF65-F5344CB8AC3E}">
        <p14:creationId xmlns:p14="http://schemas.microsoft.com/office/powerpoint/2010/main" val="12824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500"/>
                                        <p:tgtEl>
                                          <p:spTgt spid="2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500"/>
                                        <p:tgtEl>
                                          <p:spTgt spid="2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7"/>
                                        </p:tgtEl>
                                        <p:attrNameLst>
                                          <p:attrName>style.visibility</p:attrName>
                                        </p:attrNameLst>
                                      </p:cBhvr>
                                      <p:to>
                                        <p:strVal val="visible"/>
                                      </p:to>
                                    </p:set>
                                    <p:animEffect transition="in" filter="fade">
                                      <p:cBhvr>
                                        <p:cTn id="24" dur="500"/>
                                        <p:tgtEl>
                                          <p:spTgt spid="4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fade">
                                      <p:cBhvr>
                                        <p:cTn id="27" dur="500"/>
                                        <p:tgtEl>
                                          <p:spTgt spid="4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9"/>
                                        </p:tgtEl>
                                        <p:attrNameLst>
                                          <p:attrName>style.visibility</p:attrName>
                                        </p:attrNameLst>
                                      </p:cBhvr>
                                      <p:to>
                                        <p:strVal val="visible"/>
                                      </p:to>
                                    </p:set>
                                    <p:animEffect transition="in" filter="fade">
                                      <p:cBhvr>
                                        <p:cTn id="30" dur="500"/>
                                        <p:tgtEl>
                                          <p:spTgt spid="4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55"/>
                                        </p:tgtEl>
                                        <p:attrNameLst>
                                          <p:attrName>style.visibility</p:attrName>
                                        </p:attrNameLst>
                                      </p:cBhvr>
                                      <p:to>
                                        <p:strVal val="visible"/>
                                      </p:to>
                                    </p:set>
                                    <p:animEffect transition="in" filter="fade">
                                      <p:cBhvr>
                                        <p:cTn id="33" dur="500"/>
                                        <p:tgtEl>
                                          <p:spTgt spid="5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9"/>
                                        </p:tgtEl>
                                        <p:attrNameLst>
                                          <p:attrName>style.visibility</p:attrName>
                                        </p:attrNameLst>
                                      </p:cBhvr>
                                      <p:to>
                                        <p:strVal val="visible"/>
                                      </p:to>
                                    </p:set>
                                    <p:animEffect transition="in" filter="fade">
                                      <p:cBhvr>
                                        <p:cTn id="36" dur="500"/>
                                        <p:tgtEl>
                                          <p:spTgt spid="59"/>
                                        </p:tgtEl>
                                      </p:cBhvr>
                                    </p:animEffect>
                                  </p:childTnLst>
                                </p:cTn>
                              </p:par>
                              <p:par>
                                <p:cTn id="37" presetID="10" presetClass="entr" presetSubtype="0" fill="hold" nodeType="withEffect">
                                  <p:stCondLst>
                                    <p:cond delay="0"/>
                                  </p:stCondLst>
                                  <p:childTnLst>
                                    <p:set>
                                      <p:cBhvr>
                                        <p:cTn id="38" dur="1" fill="hold">
                                          <p:stCondLst>
                                            <p:cond delay="0"/>
                                          </p:stCondLst>
                                        </p:cTn>
                                        <p:tgtEl>
                                          <p:spTgt spid="6">
                                            <p:txEl>
                                              <p:pRg st="1" end="1"/>
                                            </p:txEl>
                                          </p:spTgt>
                                        </p:tgtEl>
                                        <p:attrNameLst>
                                          <p:attrName>style.visibility</p:attrName>
                                        </p:attrNameLst>
                                      </p:cBhvr>
                                      <p:to>
                                        <p:strVal val="visible"/>
                                      </p:to>
                                    </p:set>
                                    <p:animEffect transition="in" filter="fade">
                                      <p:cBhvr>
                                        <p:cTn id="39" dur="500"/>
                                        <p:tgtEl>
                                          <p:spTgt spid="6">
                                            <p:txEl>
                                              <p:pRg st="1" end="1"/>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fade">
                                      <p:cBhvr>
                                        <p:cTn id="47" dur="500"/>
                                        <p:tgtEl>
                                          <p:spTgt spid="2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fade">
                                      <p:cBhvr>
                                        <p:cTn id="53" dur="500"/>
                                        <p:tgtEl>
                                          <p:spTgt spid="2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0"/>
                                        </p:tgtEl>
                                        <p:attrNameLst>
                                          <p:attrName>style.visibility</p:attrName>
                                        </p:attrNameLst>
                                      </p:cBhvr>
                                      <p:to>
                                        <p:strVal val="visible"/>
                                      </p:to>
                                    </p:set>
                                    <p:animEffect transition="in" filter="fade">
                                      <p:cBhvr>
                                        <p:cTn id="56" dur="500"/>
                                        <p:tgtEl>
                                          <p:spTgt spid="3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50"/>
                                        </p:tgtEl>
                                        <p:attrNameLst>
                                          <p:attrName>style.visibility</p:attrName>
                                        </p:attrNameLst>
                                      </p:cBhvr>
                                      <p:to>
                                        <p:strVal val="visible"/>
                                      </p:to>
                                    </p:set>
                                    <p:animEffect transition="in" filter="fade">
                                      <p:cBhvr>
                                        <p:cTn id="59" dur="500"/>
                                        <p:tgtEl>
                                          <p:spTgt spid="50"/>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1"/>
                                        </p:tgtEl>
                                        <p:attrNameLst>
                                          <p:attrName>style.visibility</p:attrName>
                                        </p:attrNameLst>
                                      </p:cBhvr>
                                      <p:to>
                                        <p:strVal val="visible"/>
                                      </p:to>
                                    </p:set>
                                    <p:animEffect transition="in" filter="fade">
                                      <p:cBhvr>
                                        <p:cTn id="62" dur="500"/>
                                        <p:tgtEl>
                                          <p:spTgt spid="51"/>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2"/>
                                        </p:tgtEl>
                                        <p:attrNameLst>
                                          <p:attrName>style.visibility</p:attrName>
                                        </p:attrNameLst>
                                      </p:cBhvr>
                                      <p:to>
                                        <p:strVal val="visible"/>
                                      </p:to>
                                    </p:set>
                                    <p:animEffect transition="in" filter="fade">
                                      <p:cBhvr>
                                        <p:cTn id="65" dur="500"/>
                                        <p:tgtEl>
                                          <p:spTgt spid="52"/>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56"/>
                                        </p:tgtEl>
                                        <p:attrNameLst>
                                          <p:attrName>style.visibility</p:attrName>
                                        </p:attrNameLst>
                                      </p:cBhvr>
                                      <p:to>
                                        <p:strVal val="visible"/>
                                      </p:to>
                                    </p:set>
                                    <p:animEffect transition="in" filter="fade">
                                      <p:cBhvr>
                                        <p:cTn id="68" dur="500"/>
                                        <p:tgtEl>
                                          <p:spTgt spid="56"/>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60"/>
                                        </p:tgtEl>
                                        <p:attrNameLst>
                                          <p:attrName>style.visibility</p:attrName>
                                        </p:attrNameLst>
                                      </p:cBhvr>
                                      <p:to>
                                        <p:strVal val="visible"/>
                                      </p:to>
                                    </p:set>
                                    <p:animEffect transition="in" filter="fade">
                                      <p:cBhvr>
                                        <p:cTn id="71" dur="500"/>
                                        <p:tgtEl>
                                          <p:spTgt spid="60"/>
                                        </p:tgtEl>
                                      </p:cBhvr>
                                    </p:animEffect>
                                  </p:childTnLst>
                                </p:cTn>
                              </p:par>
                              <p:par>
                                <p:cTn id="72" presetID="10" presetClass="entr" presetSubtype="0" fill="hold" nodeType="withEffect">
                                  <p:stCondLst>
                                    <p:cond delay="0"/>
                                  </p:stCondLst>
                                  <p:childTnLst>
                                    <p:set>
                                      <p:cBhvr>
                                        <p:cTn id="73" dur="1" fill="hold">
                                          <p:stCondLst>
                                            <p:cond delay="0"/>
                                          </p:stCondLst>
                                        </p:cTn>
                                        <p:tgtEl>
                                          <p:spTgt spid="6">
                                            <p:txEl>
                                              <p:pRg st="2" end="2"/>
                                            </p:txEl>
                                          </p:spTgt>
                                        </p:tgtEl>
                                        <p:attrNameLst>
                                          <p:attrName>style.visibility</p:attrName>
                                        </p:attrNameLst>
                                      </p:cBhvr>
                                      <p:to>
                                        <p:strVal val="visible"/>
                                      </p:to>
                                    </p:set>
                                    <p:animEffect transition="in" filter="fade">
                                      <p:cBhvr>
                                        <p:cTn id="74"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8" grpId="0" animBg="1"/>
      <p:bldP spid="19" grpId="0" animBg="1"/>
      <p:bldP spid="22" grpId="0" animBg="1"/>
      <p:bldP spid="23" grpId="0" animBg="1"/>
      <p:bldP spid="25" grpId="0" animBg="1"/>
      <p:bldP spid="26" grpId="0" animBg="1"/>
      <p:bldP spid="30" grpId="0" animBg="1"/>
      <p:bldP spid="47" grpId="0"/>
      <p:bldP spid="48" grpId="0"/>
      <p:bldP spid="49" grpId="0"/>
      <p:bldP spid="50" grpId="0"/>
      <p:bldP spid="51" grpId="0"/>
      <p:bldP spid="52" grpId="0"/>
      <p:bldP spid="55" grpId="0"/>
      <p:bldP spid="56" grpId="0"/>
      <p:bldP spid="59" grpId="0"/>
      <p:bldP spid="6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8BD10-7613-4383-A9C1-EC1A4146651A}"/>
              </a:ext>
            </a:extLst>
          </p:cNvPr>
          <p:cNvSpPr>
            <a:spLocks noGrp="1"/>
          </p:cNvSpPr>
          <p:nvPr>
            <p:ph type="title"/>
          </p:nvPr>
        </p:nvSpPr>
        <p:spPr/>
        <p:txBody>
          <a:bodyPr/>
          <a:lstStyle/>
          <a:p>
            <a:r>
              <a:rPr lang="en-US" dirty="0"/>
              <a:t>Comparison with the 3</a:t>
            </a:r>
            <a:r>
              <a:rPr lang="en-US" altLang="zh-CN" dirty="0"/>
              <a:t>D </a:t>
            </a:r>
            <a:r>
              <a:rPr lang="en-US" dirty="0"/>
              <a:t>State-of-the-art</a:t>
            </a:r>
          </a:p>
        </p:txBody>
      </p:sp>
      <p:sp>
        <p:nvSpPr>
          <p:cNvPr id="3" name="Content Placeholder 2">
            <a:extLst>
              <a:ext uri="{FF2B5EF4-FFF2-40B4-BE49-F238E27FC236}">
                <a16:creationId xmlns:a16="http://schemas.microsoft.com/office/drawing/2014/main" id="{9C6A9423-F9EA-4178-82FC-C45A17C6D751}"/>
              </a:ext>
            </a:extLst>
          </p:cNvPr>
          <p:cNvSpPr>
            <a:spLocks noGrp="1"/>
          </p:cNvSpPr>
          <p:nvPr>
            <p:ph idx="1"/>
          </p:nvPr>
        </p:nvSpPr>
        <p:spPr>
          <a:xfrm>
            <a:off x="838200" y="4739209"/>
            <a:ext cx="10515600" cy="1437753"/>
          </a:xfrm>
        </p:spPr>
        <p:txBody>
          <a:bodyPr>
            <a:normAutofit fontScale="77500" lnSpcReduction="20000"/>
          </a:bodyPr>
          <a:lstStyle/>
          <a:p>
            <a:r>
              <a:rPr lang="en-US" dirty="0"/>
              <a:t>Dataset: Human3.6M.</a:t>
            </a:r>
          </a:p>
          <a:p>
            <a:r>
              <a:rPr lang="en-US" dirty="0"/>
              <a:t>Metrics: mean joint position error in </a:t>
            </a:r>
            <a:r>
              <a:rPr lang="en-US" i="1" dirty="0"/>
              <a:t>mm</a:t>
            </a:r>
            <a:r>
              <a:rPr lang="en-US" dirty="0"/>
              <a:t>. The lower, the better.</a:t>
            </a:r>
          </a:p>
          <a:p>
            <a:r>
              <a:rPr lang="en-US" dirty="0"/>
              <a:t>Advance the state-of-the-art a large margin, </a:t>
            </a:r>
            <a:r>
              <a:rPr lang="en-US" dirty="0">
                <a:solidFill>
                  <a:srgbClr val="FF0000"/>
                </a:solidFill>
              </a:rPr>
              <a:t>16.1%</a:t>
            </a:r>
            <a:r>
              <a:rPr lang="en-US" dirty="0"/>
              <a:t>.</a:t>
            </a:r>
          </a:p>
          <a:p>
            <a:r>
              <a:rPr lang="en-US" dirty="0"/>
              <a:t>A record of </a:t>
            </a:r>
            <a:r>
              <a:rPr lang="en-US" dirty="0">
                <a:solidFill>
                  <a:srgbClr val="FF0000"/>
                </a:solidFill>
              </a:rPr>
              <a:t>49.6mm</a:t>
            </a:r>
            <a:r>
              <a:rPr lang="en-US" dirty="0"/>
              <a:t> average joint error.</a:t>
            </a:r>
          </a:p>
        </p:txBody>
      </p:sp>
      <p:pic>
        <p:nvPicPr>
          <p:cNvPr id="4" name="Picture 3">
            <a:extLst>
              <a:ext uri="{FF2B5EF4-FFF2-40B4-BE49-F238E27FC236}">
                <a16:creationId xmlns:a16="http://schemas.microsoft.com/office/drawing/2014/main" id="{0706CCC5-3D19-4D7E-8DED-D7A5454F8ED6}"/>
              </a:ext>
            </a:extLst>
          </p:cNvPr>
          <p:cNvPicPr>
            <a:picLocks noChangeAspect="1"/>
          </p:cNvPicPr>
          <p:nvPr/>
        </p:nvPicPr>
        <p:blipFill>
          <a:blip r:embed="rId3"/>
          <a:stretch>
            <a:fillRect/>
          </a:stretch>
        </p:blipFill>
        <p:spPr>
          <a:xfrm>
            <a:off x="838200" y="1825625"/>
            <a:ext cx="10528271" cy="2778648"/>
          </a:xfrm>
          <a:prstGeom prst="rect">
            <a:avLst/>
          </a:prstGeom>
        </p:spPr>
      </p:pic>
      <p:sp>
        <p:nvSpPr>
          <p:cNvPr id="5" name="Rectangle 4">
            <a:extLst>
              <a:ext uri="{FF2B5EF4-FFF2-40B4-BE49-F238E27FC236}">
                <a16:creationId xmlns:a16="http://schemas.microsoft.com/office/drawing/2014/main" id="{2C90B644-EAB3-403D-947E-4068BCD02F0E}"/>
              </a:ext>
            </a:extLst>
          </p:cNvPr>
          <p:cNvSpPr/>
          <p:nvPr/>
        </p:nvSpPr>
        <p:spPr>
          <a:xfrm>
            <a:off x="10717064" y="2502219"/>
            <a:ext cx="569501" cy="2097291"/>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DD8C6B1B-7E59-433F-8CA9-A99BB641D0F3}"/>
              </a:ext>
            </a:extLst>
          </p:cNvPr>
          <p:cNvSpPr/>
          <p:nvPr/>
        </p:nvSpPr>
        <p:spPr>
          <a:xfrm>
            <a:off x="902260" y="4133850"/>
            <a:ext cx="716643" cy="19733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D4F193D7-F93E-484C-B020-7C295B1F9B50}"/>
              </a:ext>
            </a:extLst>
          </p:cNvPr>
          <p:cNvSpPr/>
          <p:nvPr/>
        </p:nvSpPr>
        <p:spPr>
          <a:xfrm>
            <a:off x="902259" y="4338083"/>
            <a:ext cx="716643" cy="19733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E67B2887-9407-4574-AB40-C5B88E49E61F}"/>
              </a:ext>
            </a:extLst>
          </p:cNvPr>
          <p:cNvCxnSpPr/>
          <p:nvPr/>
        </p:nvCxnSpPr>
        <p:spPr>
          <a:xfrm>
            <a:off x="10804192" y="4306795"/>
            <a:ext cx="430306"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1FDA436-98BE-4B44-BA2C-02D29A82EB3A}"/>
              </a:ext>
            </a:extLst>
          </p:cNvPr>
          <p:cNvCxnSpPr/>
          <p:nvPr/>
        </p:nvCxnSpPr>
        <p:spPr>
          <a:xfrm>
            <a:off x="10802249" y="4504438"/>
            <a:ext cx="430306"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11115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1B60A-30AD-41DB-9795-A7BF2F068DC6}"/>
              </a:ext>
            </a:extLst>
          </p:cNvPr>
          <p:cNvSpPr>
            <a:spLocks noGrp="1"/>
          </p:cNvSpPr>
          <p:nvPr>
            <p:ph type="title"/>
          </p:nvPr>
        </p:nvSpPr>
        <p:spPr/>
        <p:txBody>
          <a:bodyPr/>
          <a:lstStyle/>
          <a:p>
            <a:r>
              <a:rPr lang="en-US" dirty="0"/>
              <a:t>2D Pose Benchmark: MPII dataset</a:t>
            </a:r>
          </a:p>
        </p:txBody>
      </p:sp>
      <p:sp>
        <p:nvSpPr>
          <p:cNvPr id="3" name="Content Placeholder 2">
            <a:extLst>
              <a:ext uri="{FF2B5EF4-FFF2-40B4-BE49-F238E27FC236}">
                <a16:creationId xmlns:a16="http://schemas.microsoft.com/office/drawing/2014/main" id="{F1826733-F301-427C-9351-AC5BEF55DCEA}"/>
              </a:ext>
            </a:extLst>
          </p:cNvPr>
          <p:cNvSpPr>
            <a:spLocks noGrp="1"/>
          </p:cNvSpPr>
          <p:nvPr>
            <p:ph idx="1"/>
          </p:nvPr>
        </p:nvSpPr>
        <p:spPr>
          <a:xfrm>
            <a:off x="838200" y="1825625"/>
            <a:ext cx="4959485" cy="4351338"/>
          </a:xfrm>
        </p:spPr>
        <p:txBody>
          <a:bodyPr>
            <a:normAutofit/>
          </a:bodyPr>
          <a:lstStyle/>
          <a:p>
            <a:r>
              <a:rPr lang="de-DE" sz="2400" dirty="0"/>
              <a:t>Andriluka </a:t>
            </a:r>
            <a:r>
              <a:rPr lang="en-US" sz="2400" dirty="0"/>
              <a:t>et al.,</a:t>
            </a:r>
            <a:r>
              <a:rPr lang="de-DE" sz="2400" dirty="0"/>
              <a:t> 2d </a:t>
            </a:r>
            <a:r>
              <a:rPr lang="en-US" sz="2400" dirty="0"/>
              <a:t>human pose estimation: New benchmark and state of the art analysis, CVPR 2014</a:t>
            </a:r>
          </a:p>
          <a:p>
            <a:endParaRPr lang="en-US" sz="2400" dirty="0"/>
          </a:p>
          <a:p>
            <a:r>
              <a:rPr lang="en-US" sz="2400" dirty="0"/>
              <a:t>YouTube videos, 410 daily activities</a:t>
            </a:r>
          </a:p>
          <a:p>
            <a:endParaRPr lang="en-US" sz="2400" dirty="0"/>
          </a:p>
          <a:p>
            <a:r>
              <a:rPr lang="en-US" sz="2400" dirty="0"/>
              <a:t>Complex poses and appearances</a:t>
            </a:r>
          </a:p>
          <a:p>
            <a:endParaRPr lang="en-US" sz="2400" dirty="0"/>
          </a:p>
          <a:p>
            <a:r>
              <a:rPr lang="en-US" sz="2400" dirty="0"/>
              <a:t>25k images, 40k annotated 2D poses</a:t>
            </a:r>
          </a:p>
        </p:txBody>
      </p:sp>
      <p:pic>
        <p:nvPicPr>
          <p:cNvPr id="6" name="Picture 5">
            <a:extLst>
              <a:ext uri="{FF2B5EF4-FFF2-40B4-BE49-F238E27FC236}">
                <a16:creationId xmlns:a16="http://schemas.microsoft.com/office/drawing/2014/main" id="{16C7F1C1-BC88-46DF-AA15-B24B888C51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0766" y="1919572"/>
            <a:ext cx="6155894" cy="3848928"/>
          </a:xfrm>
          <a:prstGeom prst="rect">
            <a:avLst/>
          </a:prstGeom>
        </p:spPr>
      </p:pic>
    </p:spTree>
    <p:extLst>
      <p:ext uri="{BB962C8B-B14F-4D97-AF65-F5344CB8AC3E}">
        <p14:creationId xmlns:p14="http://schemas.microsoft.com/office/powerpoint/2010/main" val="3955738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Human Pose Estimation</a:t>
            </a:r>
          </a:p>
        </p:txBody>
      </p:sp>
      <p:sp>
        <p:nvSpPr>
          <p:cNvPr id="3" name="Content Placeholder 2"/>
          <p:cNvSpPr>
            <a:spLocks noGrp="1"/>
          </p:cNvSpPr>
          <p:nvPr>
            <p:ph idx="1"/>
          </p:nvPr>
        </p:nvSpPr>
        <p:spPr>
          <a:xfrm>
            <a:off x="838200" y="1825625"/>
            <a:ext cx="6160034" cy="4351338"/>
          </a:xfrm>
        </p:spPr>
        <p:txBody>
          <a:bodyPr>
            <a:normAutofit/>
          </a:bodyPr>
          <a:lstStyle/>
          <a:p>
            <a:r>
              <a:rPr lang="en-US" dirty="0"/>
              <a:t>Problem: localize key points of a person</a:t>
            </a:r>
          </a:p>
          <a:p>
            <a:endParaRPr lang="en-US" dirty="0"/>
          </a:p>
          <a:p>
            <a:r>
              <a:rPr lang="en-US" dirty="0"/>
              <a:t>Input: a single RGB image</a:t>
            </a:r>
          </a:p>
          <a:p>
            <a:endParaRPr lang="en-US" dirty="0"/>
          </a:p>
          <a:p>
            <a:r>
              <a:rPr lang="en-US" dirty="0"/>
              <a:t>Output: 2D or 3D key points</a:t>
            </a:r>
          </a:p>
          <a:p>
            <a:endParaRPr lang="en-US" dirty="0"/>
          </a:p>
          <a:p>
            <a:r>
              <a:rPr lang="en-US" dirty="0"/>
              <a:t>Applications: Motion Sensing Gaming, Augmented or Mixed Reality, etc.</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56572" y="1391345"/>
            <a:ext cx="1493530" cy="1493530"/>
          </a:xfrm>
          <a:prstGeom prst="rect">
            <a:avLst/>
          </a:prstGeom>
        </p:spPr>
      </p:pic>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13345" y="4599762"/>
            <a:ext cx="1947487" cy="1947487"/>
          </a:xfrm>
          <a:prstGeom prst="rect">
            <a:avLst/>
          </a:prstGeom>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98234" y="4697007"/>
            <a:ext cx="1619253" cy="1619253"/>
          </a:xfrm>
          <a:prstGeom prst="rect">
            <a:avLst/>
          </a:prstGeom>
        </p:spPr>
      </p:pic>
      <p:sp>
        <p:nvSpPr>
          <p:cNvPr id="20" name="Arrow: Right 19"/>
          <p:cNvSpPr/>
          <p:nvPr/>
        </p:nvSpPr>
        <p:spPr>
          <a:xfrm rot="5400000">
            <a:off x="8617312" y="3250422"/>
            <a:ext cx="438256" cy="4025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p:cNvSpPr/>
          <p:nvPr/>
        </p:nvSpPr>
        <p:spPr>
          <a:xfrm>
            <a:off x="8044906" y="3742655"/>
            <a:ext cx="1505196" cy="3785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Pose Estimator</a:t>
            </a:r>
          </a:p>
        </p:txBody>
      </p:sp>
      <p:sp>
        <p:nvSpPr>
          <p:cNvPr id="24" name="TextBox 23"/>
          <p:cNvSpPr txBox="1"/>
          <p:nvPr/>
        </p:nvSpPr>
        <p:spPr>
          <a:xfrm>
            <a:off x="7545147" y="2904697"/>
            <a:ext cx="2775915" cy="338554"/>
          </a:xfrm>
          <a:prstGeom prst="rect">
            <a:avLst/>
          </a:prstGeom>
          <a:noFill/>
        </p:spPr>
        <p:txBody>
          <a:bodyPr wrap="square" rtlCol="0">
            <a:spAutoFit/>
          </a:bodyPr>
          <a:lstStyle/>
          <a:p>
            <a:r>
              <a:rPr lang="en-US" altLang="zh-CN" sz="1600" dirty="0"/>
              <a:t>RGB Image (person centered)</a:t>
            </a:r>
            <a:endParaRPr lang="en-US" sz="1600" dirty="0"/>
          </a:p>
        </p:txBody>
      </p:sp>
      <p:sp>
        <p:nvSpPr>
          <p:cNvPr id="25" name="TextBox 24"/>
          <p:cNvSpPr txBox="1"/>
          <p:nvPr/>
        </p:nvSpPr>
        <p:spPr>
          <a:xfrm>
            <a:off x="7165150" y="6375381"/>
            <a:ext cx="1360067" cy="338554"/>
          </a:xfrm>
          <a:prstGeom prst="rect">
            <a:avLst/>
          </a:prstGeom>
          <a:noFill/>
        </p:spPr>
        <p:txBody>
          <a:bodyPr wrap="square" rtlCol="0">
            <a:spAutoFit/>
          </a:bodyPr>
          <a:lstStyle/>
          <a:p>
            <a:r>
              <a:rPr lang="en-US" altLang="zh-CN" sz="1600" dirty="0"/>
              <a:t>2D Key Points</a:t>
            </a:r>
            <a:endParaRPr lang="en-US" sz="1600" dirty="0"/>
          </a:p>
        </p:txBody>
      </p:sp>
      <p:sp>
        <p:nvSpPr>
          <p:cNvPr id="16" name="Arrow: Right 15"/>
          <p:cNvSpPr/>
          <p:nvPr/>
        </p:nvSpPr>
        <p:spPr>
          <a:xfrm rot="8227119">
            <a:off x="7982164" y="4203542"/>
            <a:ext cx="438256" cy="4025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p:cNvSpPr/>
          <p:nvPr/>
        </p:nvSpPr>
        <p:spPr>
          <a:xfrm rot="2211118">
            <a:off x="9178924" y="4184570"/>
            <a:ext cx="438256" cy="40255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9310411" y="6372800"/>
            <a:ext cx="1641053" cy="338554"/>
          </a:xfrm>
          <a:prstGeom prst="rect">
            <a:avLst/>
          </a:prstGeom>
          <a:noFill/>
        </p:spPr>
        <p:txBody>
          <a:bodyPr wrap="square" rtlCol="0">
            <a:spAutoFit/>
          </a:bodyPr>
          <a:lstStyle/>
          <a:p>
            <a:r>
              <a:rPr lang="en-US" altLang="zh-CN" sz="1600" dirty="0"/>
              <a:t>3D Key Points</a:t>
            </a:r>
            <a:endParaRPr lang="en-US" sz="1600" dirty="0"/>
          </a:p>
        </p:txBody>
      </p:sp>
    </p:spTree>
    <p:extLst>
      <p:ext uri="{BB962C8B-B14F-4D97-AF65-F5344CB8AC3E}">
        <p14:creationId xmlns:p14="http://schemas.microsoft.com/office/powerpoint/2010/main" val="631085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par>
                                <p:cTn id="33" presetID="10" presetClass="entr" presetSubtype="0" fill="hold"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6"/>
                                        </p:tgtEl>
                                        <p:attrNameLst>
                                          <p:attrName>style.visibility</p:attrName>
                                        </p:attrNameLst>
                                      </p:cBhvr>
                                      <p:to>
                                        <p:strVal val="visible"/>
                                      </p:to>
                                    </p:set>
                                    <p:animEffect transition="in" filter="fade">
                                      <p:cBhvr>
                                        <p:cTn id="38" dur="500"/>
                                        <p:tgtEl>
                                          <p:spTgt spid="2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fade">
                                      <p:cBhvr>
                                        <p:cTn id="44" dur="500"/>
                                        <p:tgtEl>
                                          <p:spTgt spid="17"/>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4" grpId="0"/>
      <p:bldP spid="25" grpId="0"/>
      <p:bldP spid="16" grpId="0" animBg="1"/>
      <p:bldP spid="17" grpId="0" animBg="1"/>
      <p:bldP spid="2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1B60A-30AD-41DB-9795-A7BF2F068DC6}"/>
              </a:ext>
            </a:extLst>
          </p:cNvPr>
          <p:cNvSpPr>
            <a:spLocks noGrp="1"/>
          </p:cNvSpPr>
          <p:nvPr>
            <p:ph type="title"/>
          </p:nvPr>
        </p:nvSpPr>
        <p:spPr/>
        <p:txBody>
          <a:bodyPr/>
          <a:lstStyle/>
          <a:p>
            <a:r>
              <a:rPr lang="en-US" dirty="0"/>
              <a:t>2D Pose Benchmark: COCO dataset</a:t>
            </a:r>
          </a:p>
        </p:txBody>
      </p:sp>
      <p:sp>
        <p:nvSpPr>
          <p:cNvPr id="3" name="Content Placeholder 2">
            <a:extLst>
              <a:ext uri="{FF2B5EF4-FFF2-40B4-BE49-F238E27FC236}">
                <a16:creationId xmlns:a16="http://schemas.microsoft.com/office/drawing/2014/main" id="{F1826733-F301-427C-9351-AC5BEF55DCEA}"/>
              </a:ext>
            </a:extLst>
          </p:cNvPr>
          <p:cNvSpPr>
            <a:spLocks noGrp="1"/>
          </p:cNvSpPr>
          <p:nvPr>
            <p:ph idx="1"/>
          </p:nvPr>
        </p:nvSpPr>
        <p:spPr>
          <a:xfrm>
            <a:off x="237560" y="1842677"/>
            <a:ext cx="5517781" cy="4351338"/>
          </a:xfrm>
        </p:spPr>
        <p:txBody>
          <a:bodyPr>
            <a:noAutofit/>
          </a:bodyPr>
          <a:lstStyle/>
          <a:p>
            <a:r>
              <a:rPr lang="en-US" sz="2400" dirty="0"/>
              <a:t>Lin et al., Microsoft coco: Common objects in context, </a:t>
            </a:r>
            <a:r>
              <a:rPr lang="en-US" sz="2400" i="1" dirty="0"/>
              <a:t>ECCV</a:t>
            </a:r>
            <a:r>
              <a:rPr lang="en-US" sz="2400" dirty="0"/>
              <a:t>2014.</a:t>
            </a:r>
          </a:p>
          <a:p>
            <a:pPr marL="0" indent="0">
              <a:buNone/>
            </a:pPr>
            <a:endParaRPr lang="en-US" sz="2400" dirty="0"/>
          </a:p>
          <a:p>
            <a:r>
              <a:rPr lang="en-US" sz="2400" dirty="0"/>
              <a:t>Simultaneously detecting people and localizing their </a:t>
            </a:r>
            <a:r>
              <a:rPr lang="en-US" sz="2400" dirty="0" err="1"/>
              <a:t>keypoints</a:t>
            </a:r>
            <a:r>
              <a:rPr lang="en-US" sz="2400" dirty="0"/>
              <a:t>.</a:t>
            </a:r>
          </a:p>
          <a:p>
            <a:endParaRPr lang="en-US" sz="2400" dirty="0"/>
          </a:p>
          <a:p>
            <a:r>
              <a:rPr lang="en-US" sz="2400" dirty="0"/>
              <a:t>Challenging, uncontrolled conditions.</a:t>
            </a:r>
          </a:p>
          <a:p>
            <a:endParaRPr lang="en-US" sz="2400" dirty="0"/>
          </a:p>
          <a:p>
            <a:r>
              <a:rPr lang="en-US" sz="2400" dirty="0"/>
              <a:t>200k images, 250k annotated 2D poses.</a:t>
            </a:r>
          </a:p>
        </p:txBody>
      </p:sp>
      <p:pic>
        <p:nvPicPr>
          <p:cNvPr id="4" name="Picture 3">
            <a:extLst>
              <a:ext uri="{FF2B5EF4-FFF2-40B4-BE49-F238E27FC236}">
                <a16:creationId xmlns:a16="http://schemas.microsoft.com/office/drawing/2014/main" id="{4ABEB0FB-229A-4A3A-B078-0118B27DEA4F}"/>
              </a:ext>
            </a:extLst>
          </p:cNvPr>
          <p:cNvPicPr>
            <a:picLocks noChangeAspect="1"/>
          </p:cNvPicPr>
          <p:nvPr/>
        </p:nvPicPr>
        <p:blipFill>
          <a:blip r:embed="rId3"/>
          <a:stretch>
            <a:fillRect/>
          </a:stretch>
        </p:blipFill>
        <p:spPr>
          <a:xfrm>
            <a:off x="5513289" y="2433751"/>
            <a:ext cx="6627712" cy="3169190"/>
          </a:xfrm>
          <a:prstGeom prst="rect">
            <a:avLst/>
          </a:prstGeom>
        </p:spPr>
      </p:pic>
    </p:spTree>
    <p:extLst>
      <p:ext uri="{BB962C8B-B14F-4D97-AF65-F5344CB8AC3E}">
        <p14:creationId xmlns:p14="http://schemas.microsoft.com/office/powerpoint/2010/main" val="4160388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7815E-DFF9-4BE8-9F49-A5B544B70EC7}"/>
              </a:ext>
            </a:extLst>
          </p:cNvPr>
          <p:cNvSpPr>
            <a:spLocks noGrp="1"/>
          </p:cNvSpPr>
          <p:nvPr>
            <p:ph type="title"/>
          </p:nvPr>
        </p:nvSpPr>
        <p:spPr/>
        <p:txBody>
          <a:bodyPr/>
          <a:lstStyle/>
          <a:p>
            <a:r>
              <a:rPr lang="en-US" dirty="0"/>
              <a:t>Comparison with the 2D State-of-the-art</a:t>
            </a:r>
          </a:p>
        </p:txBody>
      </p:sp>
      <p:pic>
        <p:nvPicPr>
          <p:cNvPr id="4" name="Picture 3">
            <a:extLst>
              <a:ext uri="{FF2B5EF4-FFF2-40B4-BE49-F238E27FC236}">
                <a16:creationId xmlns:a16="http://schemas.microsoft.com/office/drawing/2014/main" id="{AFC99938-CA33-45AA-9574-29FAF96694E6}"/>
              </a:ext>
            </a:extLst>
          </p:cNvPr>
          <p:cNvPicPr>
            <a:picLocks noChangeAspect="1"/>
          </p:cNvPicPr>
          <p:nvPr/>
        </p:nvPicPr>
        <p:blipFill>
          <a:blip r:embed="rId3"/>
          <a:stretch>
            <a:fillRect/>
          </a:stretch>
        </p:blipFill>
        <p:spPr>
          <a:xfrm>
            <a:off x="838200" y="4250584"/>
            <a:ext cx="6048612" cy="1804983"/>
          </a:xfrm>
          <a:prstGeom prst="rect">
            <a:avLst/>
          </a:prstGeom>
        </p:spPr>
      </p:pic>
      <p:pic>
        <p:nvPicPr>
          <p:cNvPr id="5" name="Picture 4">
            <a:extLst>
              <a:ext uri="{FF2B5EF4-FFF2-40B4-BE49-F238E27FC236}">
                <a16:creationId xmlns:a16="http://schemas.microsoft.com/office/drawing/2014/main" id="{681465AF-7CAB-4AA3-8EE4-E8489449030F}"/>
              </a:ext>
            </a:extLst>
          </p:cNvPr>
          <p:cNvPicPr>
            <a:picLocks noChangeAspect="1"/>
          </p:cNvPicPr>
          <p:nvPr/>
        </p:nvPicPr>
        <p:blipFill>
          <a:blip r:embed="rId4"/>
          <a:stretch>
            <a:fillRect/>
          </a:stretch>
        </p:blipFill>
        <p:spPr>
          <a:xfrm>
            <a:off x="838200" y="2068221"/>
            <a:ext cx="6010406" cy="1480069"/>
          </a:xfrm>
          <a:prstGeom prst="rect">
            <a:avLst/>
          </a:prstGeom>
        </p:spPr>
      </p:pic>
      <p:sp>
        <p:nvSpPr>
          <p:cNvPr id="6" name="Rectangle: Rounded Corners 5">
            <a:extLst>
              <a:ext uri="{FF2B5EF4-FFF2-40B4-BE49-F238E27FC236}">
                <a16:creationId xmlns:a16="http://schemas.microsoft.com/office/drawing/2014/main" id="{0995215F-C24C-4FD4-8863-01E1C6B2E75D}"/>
              </a:ext>
            </a:extLst>
          </p:cNvPr>
          <p:cNvSpPr/>
          <p:nvPr/>
        </p:nvSpPr>
        <p:spPr>
          <a:xfrm>
            <a:off x="5300177" y="2626466"/>
            <a:ext cx="386248" cy="891434"/>
          </a:xfrm>
          <a:prstGeom prst="round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C23BC100-BDA1-47B1-B9EE-0F4E0E565FB2}"/>
              </a:ext>
            </a:extLst>
          </p:cNvPr>
          <p:cNvSpPr/>
          <p:nvPr/>
        </p:nvSpPr>
        <p:spPr>
          <a:xfrm>
            <a:off x="5744677" y="2626466"/>
            <a:ext cx="494198" cy="891434"/>
          </a:xfrm>
          <a:prstGeom prst="round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F0804E41-0679-4188-B47B-6EE9EA674797}"/>
              </a:ext>
            </a:extLst>
          </p:cNvPr>
          <p:cNvSpPr/>
          <p:nvPr/>
        </p:nvSpPr>
        <p:spPr>
          <a:xfrm>
            <a:off x="6283941" y="2626466"/>
            <a:ext cx="494198" cy="891434"/>
          </a:xfrm>
          <a:prstGeom prst="round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5B8BACC1-A827-433F-AF3F-3F8C4256DE5A}"/>
              </a:ext>
            </a:extLst>
          </p:cNvPr>
          <p:cNvSpPr/>
          <p:nvPr/>
        </p:nvSpPr>
        <p:spPr>
          <a:xfrm>
            <a:off x="4303226" y="5546726"/>
            <a:ext cx="407203" cy="476250"/>
          </a:xfrm>
          <a:prstGeom prst="round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C3E8D68-72AE-473C-921E-8C4DF300F550}"/>
              </a:ext>
            </a:extLst>
          </p:cNvPr>
          <p:cNvSpPr txBox="1"/>
          <p:nvPr/>
        </p:nvSpPr>
        <p:spPr>
          <a:xfrm>
            <a:off x="7091084" y="3072183"/>
            <a:ext cx="5100916" cy="2308324"/>
          </a:xfrm>
          <a:prstGeom prst="rect">
            <a:avLst/>
          </a:prstGeom>
          <a:noFill/>
        </p:spPr>
        <p:txBody>
          <a:bodyPr wrap="square" rtlCol="0">
            <a:spAutoFit/>
          </a:bodyPr>
          <a:lstStyle/>
          <a:p>
            <a:pPr marL="457200" indent="-457200">
              <a:buAutoNum type="arabicPeriod"/>
            </a:pPr>
            <a:r>
              <a:rPr lang="en-US" altLang="zh-CN" sz="2400" dirty="0">
                <a:solidFill>
                  <a:srgbClr val="7030A0"/>
                </a:solidFill>
              </a:rPr>
              <a:t>Integral regression</a:t>
            </a:r>
            <a:r>
              <a:rPr lang="en-US" altLang="zh-CN" sz="2400" dirty="0"/>
              <a:t> effectively improves the heatmap accuracy.</a:t>
            </a:r>
          </a:p>
          <a:p>
            <a:pPr marL="457200" indent="-457200">
              <a:buAutoNum type="arabicPeriod"/>
            </a:pPr>
            <a:endParaRPr lang="en-US" altLang="zh-CN" sz="2400" dirty="0">
              <a:solidFill>
                <a:srgbClr val="FF0000"/>
              </a:solidFill>
            </a:endParaRPr>
          </a:p>
          <a:p>
            <a:pPr marL="457200" indent="-457200">
              <a:buAutoNum type="arabicPeriod"/>
            </a:pPr>
            <a:r>
              <a:rPr lang="en-US" altLang="zh-CN" sz="2400" dirty="0">
                <a:solidFill>
                  <a:srgbClr val="FF0000"/>
                </a:solidFill>
              </a:rPr>
              <a:t>Our result</a:t>
            </a:r>
            <a:r>
              <a:rPr lang="en-US" altLang="zh-CN" sz="2400" dirty="0"/>
              <a:t> achieves/advances the 2D state-of-the-arts.</a:t>
            </a:r>
          </a:p>
          <a:p>
            <a:pPr marL="457200" indent="-457200">
              <a:buAutoNum type="arabicPeriod"/>
            </a:pPr>
            <a:endParaRPr lang="en-US" sz="2400" dirty="0"/>
          </a:p>
        </p:txBody>
      </p:sp>
      <p:sp>
        <p:nvSpPr>
          <p:cNvPr id="11" name="Oval 10">
            <a:extLst>
              <a:ext uri="{FF2B5EF4-FFF2-40B4-BE49-F238E27FC236}">
                <a16:creationId xmlns:a16="http://schemas.microsoft.com/office/drawing/2014/main" id="{6CB38E1E-7068-4F07-937C-605EE36810A1}"/>
              </a:ext>
            </a:extLst>
          </p:cNvPr>
          <p:cNvSpPr/>
          <p:nvPr/>
        </p:nvSpPr>
        <p:spPr>
          <a:xfrm>
            <a:off x="4867835" y="2808255"/>
            <a:ext cx="386248" cy="26663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8DA5D660-1E8B-4BC9-9311-2A2CAF5F38D5}"/>
              </a:ext>
            </a:extLst>
          </p:cNvPr>
          <p:cNvSpPr/>
          <p:nvPr/>
        </p:nvSpPr>
        <p:spPr>
          <a:xfrm>
            <a:off x="6337916" y="3260226"/>
            <a:ext cx="386248" cy="26663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8BEAE466-0078-4C92-8B01-29AB55D07B01}"/>
              </a:ext>
            </a:extLst>
          </p:cNvPr>
          <p:cNvSpPr/>
          <p:nvPr/>
        </p:nvSpPr>
        <p:spPr>
          <a:xfrm>
            <a:off x="4292113" y="5286111"/>
            <a:ext cx="407202" cy="29553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0A618D37-A4D5-4917-87ED-F6E5FBFAB8B0}"/>
              </a:ext>
            </a:extLst>
          </p:cNvPr>
          <p:cNvSpPr/>
          <p:nvPr/>
        </p:nvSpPr>
        <p:spPr>
          <a:xfrm>
            <a:off x="4314340" y="5743732"/>
            <a:ext cx="407202" cy="29553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9728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
                                            <p:txEl>
                                              <p:pRg st="2" end="2"/>
                                            </p:txEl>
                                          </p:spTgt>
                                        </p:tgtEl>
                                        <p:attrNameLst>
                                          <p:attrName>style.visibility</p:attrName>
                                        </p:attrNameLst>
                                      </p:cBhvr>
                                      <p:to>
                                        <p:strVal val="visible"/>
                                      </p:to>
                                    </p:set>
                                    <p:animEffect transition="in" filter="fade">
                                      <p:cBhvr>
                                        <p:cTn id="24" dur="500"/>
                                        <p:tgtEl>
                                          <p:spTgt spid="10">
                                            <p:txEl>
                                              <p:pRg st="2" end="2"/>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1" grpId="0" animBg="1"/>
      <p:bldP spid="12" grpId="0" animBg="1"/>
      <p:bldP spid="13" grpId="0" animBg="1"/>
      <p:bldP spid="1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2A9BA-9E76-4463-BB33-874E285442E9}"/>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AF483DD-E779-40C3-B0D3-A9C3AD8E58C0}"/>
              </a:ext>
            </a:extLst>
          </p:cNvPr>
          <p:cNvSpPr>
            <a:spLocks noGrp="1"/>
          </p:cNvSpPr>
          <p:nvPr>
            <p:ph idx="1"/>
          </p:nvPr>
        </p:nvSpPr>
        <p:spPr>
          <a:xfrm>
            <a:off x="838200" y="1825625"/>
            <a:ext cx="10515600" cy="4351338"/>
          </a:xfrm>
        </p:spPr>
        <p:txBody>
          <a:bodyPr/>
          <a:lstStyle/>
          <a:p>
            <a:r>
              <a:rPr lang="en-US" dirty="0"/>
              <a:t>Integral regression enables end-to-end training for detection-based approach.</a:t>
            </a:r>
          </a:p>
          <a:p>
            <a:endParaRPr lang="en-US" dirty="0"/>
          </a:p>
          <a:p>
            <a:r>
              <a:rPr lang="en-US" dirty="0"/>
              <a:t>It allows for continuous location estimates rather than coarse quantization.</a:t>
            </a:r>
          </a:p>
          <a:p>
            <a:endParaRPr lang="en-US" dirty="0"/>
          </a:p>
          <a:p>
            <a:r>
              <a:rPr lang="en-US" dirty="0"/>
              <a:t>It leads to significant improvement over the state of the art.</a:t>
            </a:r>
          </a:p>
        </p:txBody>
      </p:sp>
    </p:spTree>
    <p:extLst>
      <p:ext uri="{BB962C8B-B14F-4D97-AF65-F5344CB8AC3E}">
        <p14:creationId xmlns:p14="http://schemas.microsoft.com/office/powerpoint/2010/main" val="39380124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Thanks!</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408211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Detection VS. Regression</a:t>
            </a:r>
          </a:p>
        </p:txBody>
      </p:sp>
      <p:sp>
        <p:nvSpPr>
          <p:cNvPr id="3" name="Text Placeholder 2"/>
          <p:cNvSpPr>
            <a:spLocks noGrp="1"/>
          </p:cNvSpPr>
          <p:nvPr>
            <p:ph type="body" idx="1"/>
          </p:nvPr>
        </p:nvSpPr>
        <p:spPr/>
        <p:txBody>
          <a:bodyPr/>
          <a:lstStyle/>
          <a:p>
            <a:r>
              <a:rPr lang="en-US" dirty="0"/>
              <a:t>Detection</a:t>
            </a:r>
          </a:p>
        </p:txBody>
      </p:sp>
      <p:sp>
        <p:nvSpPr>
          <p:cNvPr id="4" name="Content Placeholder 3"/>
          <p:cNvSpPr>
            <a:spLocks noGrp="1"/>
          </p:cNvSpPr>
          <p:nvPr>
            <p:ph sz="half" idx="2"/>
          </p:nvPr>
        </p:nvSpPr>
        <p:spPr/>
        <p:txBody>
          <a:bodyPr/>
          <a:lstStyle/>
          <a:p>
            <a:r>
              <a:rPr lang="en-US" dirty="0"/>
              <a:t>Per-pixel classification</a:t>
            </a:r>
          </a:p>
          <a:p>
            <a:r>
              <a:rPr lang="en-US" dirty="0"/>
              <a:t>Output: likelihood score maps</a:t>
            </a:r>
          </a:p>
        </p:txBody>
      </p:sp>
      <p:sp>
        <p:nvSpPr>
          <p:cNvPr id="5" name="Text Placeholder 4"/>
          <p:cNvSpPr>
            <a:spLocks noGrp="1"/>
          </p:cNvSpPr>
          <p:nvPr>
            <p:ph type="body" sz="quarter" idx="3"/>
          </p:nvPr>
        </p:nvSpPr>
        <p:spPr/>
        <p:txBody>
          <a:bodyPr/>
          <a:lstStyle/>
          <a:p>
            <a:r>
              <a:rPr lang="en-US" dirty="0"/>
              <a:t>Regression</a:t>
            </a:r>
          </a:p>
        </p:txBody>
      </p:sp>
      <p:sp>
        <p:nvSpPr>
          <p:cNvPr id="6" name="Content Placeholder 5"/>
          <p:cNvSpPr>
            <a:spLocks noGrp="1"/>
          </p:cNvSpPr>
          <p:nvPr>
            <p:ph sz="quarter" idx="4"/>
          </p:nvPr>
        </p:nvSpPr>
        <p:spPr/>
        <p:txBody>
          <a:bodyPr/>
          <a:lstStyle/>
          <a:p>
            <a:r>
              <a:rPr lang="en-US" dirty="0"/>
              <a:t>Location regression</a:t>
            </a:r>
          </a:p>
          <a:p>
            <a:r>
              <a:rPr lang="en-US" dirty="0"/>
              <a:t>Output: key points location</a:t>
            </a:r>
          </a:p>
        </p:txBody>
      </p:sp>
      <p:pic>
        <p:nvPicPr>
          <p:cNvPr id="7" name="Content Placeholder 4"/>
          <p:cNvPicPr>
            <a:picLocks noChangeAspect="1"/>
          </p:cNvPicPr>
          <p:nvPr/>
        </p:nvPicPr>
        <p:blipFill>
          <a:blip r:embed="rId3"/>
          <a:stretch>
            <a:fillRect/>
          </a:stretch>
        </p:blipFill>
        <p:spPr>
          <a:xfrm>
            <a:off x="3494656" y="4421574"/>
            <a:ext cx="1732367" cy="1668206"/>
          </a:xfrm>
          <a:prstGeom prst="rect">
            <a:avLst/>
          </a:prstGeom>
        </p:spPr>
      </p:pic>
      <p:pic>
        <p:nvPicPr>
          <p:cNvPr id="8" name="Picture 7"/>
          <p:cNvPicPr>
            <a:picLocks noChangeAspect="1"/>
          </p:cNvPicPr>
          <p:nvPr/>
        </p:nvPicPr>
        <p:blipFill>
          <a:blip r:embed="rId4"/>
          <a:stretch>
            <a:fillRect/>
          </a:stretch>
        </p:blipFill>
        <p:spPr>
          <a:xfrm>
            <a:off x="839788" y="4421574"/>
            <a:ext cx="1668206" cy="1668206"/>
          </a:xfrm>
          <a:prstGeom prst="rect">
            <a:avLst/>
          </a:prstGeom>
        </p:spPr>
      </p:pic>
      <p:sp>
        <p:nvSpPr>
          <p:cNvPr id="9" name="Arrow: Right 8"/>
          <p:cNvSpPr/>
          <p:nvPr/>
        </p:nvSpPr>
        <p:spPr>
          <a:xfrm>
            <a:off x="2682619" y="49958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5"/>
          <a:stretch>
            <a:fillRect/>
          </a:stretch>
        </p:blipFill>
        <p:spPr>
          <a:xfrm>
            <a:off x="8830681" y="4389904"/>
            <a:ext cx="1733858" cy="1735197"/>
          </a:xfrm>
          <a:prstGeom prst="rect">
            <a:avLst/>
          </a:prstGeom>
        </p:spPr>
      </p:pic>
      <p:pic>
        <p:nvPicPr>
          <p:cNvPr id="11" name="Picture 10"/>
          <p:cNvPicPr>
            <a:picLocks noChangeAspect="1"/>
          </p:cNvPicPr>
          <p:nvPr/>
        </p:nvPicPr>
        <p:blipFill>
          <a:blip r:embed="rId4"/>
          <a:stretch>
            <a:fillRect/>
          </a:stretch>
        </p:blipFill>
        <p:spPr>
          <a:xfrm>
            <a:off x="6176361" y="4421574"/>
            <a:ext cx="1668206" cy="1668206"/>
          </a:xfrm>
          <a:prstGeom prst="rect">
            <a:avLst/>
          </a:prstGeom>
        </p:spPr>
      </p:pic>
      <p:sp>
        <p:nvSpPr>
          <p:cNvPr id="12" name="Arrow: Right 11"/>
          <p:cNvSpPr/>
          <p:nvPr/>
        </p:nvSpPr>
        <p:spPr>
          <a:xfrm>
            <a:off x="8018918" y="4966786"/>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4CC1B5DF-A963-4B6F-A3E4-919C7364EFE3}"/>
              </a:ext>
            </a:extLst>
          </p:cNvPr>
          <p:cNvPicPr>
            <a:picLocks noChangeAspect="1"/>
          </p:cNvPicPr>
          <p:nvPr/>
        </p:nvPicPr>
        <p:blipFill>
          <a:blip r:embed="rId6"/>
          <a:stretch>
            <a:fillRect/>
          </a:stretch>
        </p:blipFill>
        <p:spPr>
          <a:xfrm>
            <a:off x="3788613" y="6218528"/>
            <a:ext cx="280291" cy="204379"/>
          </a:xfrm>
          <a:prstGeom prst="rect">
            <a:avLst/>
          </a:prstGeom>
        </p:spPr>
      </p:pic>
      <p:pic>
        <p:nvPicPr>
          <p:cNvPr id="21" name="Picture 20">
            <a:extLst>
              <a:ext uri="{FF2B5EF4-FFF2-40B4-BE49-F238E27FC236}">
                <a16:creationId xmlns:a16="http://schemas.microsoft.com/office/drawing/2014/main" id="{4842B74E-8ED1-48E3-BB6D-DBF3D17D71B8}"/>
              </a:ext>
            </a:extLst>
          </p:cNvPr>
          <p:cNvPicPr>
            <a:picLocks noChangeAspect="1"/>
          </p:cNvPicPr>
          <p:nvPr/>
        </p:nvPicPr>
        <p:blipFill>
          <a:blip r:embed="rId7"/>
          <a:stretch>
            <a:fillRect/>
          </a:stretch>
        </p:blipFill>
        <p:spPr>
          <a:xfrm>
            <a:off x="9271982" y="6190231"/>
            <a:ext cx="257131" cy="227462"/>
          </a:xfrm>
          <a:prstGeom prst="rect">
            <a:avLst/>
          </a:prstGeom>
        </p:spPr>
      </p:pic>
      <p:sp>
        <p:nvSpPr>
          <p:cNvPr id="23" name="TextBox 22">
            <a:extLst>
              <a:ext uri="{FF2B5EF4-FFF2-40B4-BE49-F238E27FC236}">
                <a16:creationId xmlns:a16="http://schemas.microsoft.com/office/drawing/2014/main" id="{3E99A263-6129-48A5-BC51-009A3899E974}"/>
              </a:ext>
            </a:extLst>
          </p:cNvPr>
          <p:cNvSpPr txBox="1"/>
          <p:nvPr/>
        </p:nvSpPr>
        <p:spPr>
          <a:xfrm>
            <a:off x="3963943" y="6130793"/>
            <a:ext cx="1213867" cy="369332"/>
          </a:xfrm>
          <a:prstGeom prst="rect">
            <a:avLst/>
          </a:prstGeom>
          <a:noFill/>
        </p:spPr>
        <p:txBody>
          <a:bodyPr wrap="square" rtlCol="0">
            <a:spAutoFit/>
          </a:bodyPr>
          <a:lstStyle/>
          <a:p>
            <a:r>
              <a:rPr lang="en-US" altLang="zh-CN" dirty="0"/>
              <a:t>: Heatmap</a:t>
            </a:r>
            <a:endParaRPr lang="en-US" dirty="0"/>
          </a:p>
        </p:txBody>
      </p:sp>
      <p:sp>
        <p:nvSpPr>
          <p:cNvPr id="27" name="TextBox 26">
            <a:extLst>
              <a:ext uri="{FF2B5EF4-FFF2-40B4-BE49-F238E27FC236}">
                <a16:creationId xmlns:a16="http://schemas.microsoft.com/office/drawing/2014/main" id="{D917B299-4C42-4857-BA99-966487F85088}"/>
              </a:ext>
            </a:extLst>
          </p:cNvPr>
          <p:cNvSpPr txBox="1"/>
          <p:nvPr/>
        </p:nvSpPr>
        <p:spPr>
          <a:xfrm>
            <a:off x="9430624" y="6125101"/>
            <a:ext cx="789702" cy="369332"/>
          </a:xfrm>
          <a:prstGeom prst="rect">
            <a:avLst/>
          </a:prstGeom>
          <a:noFill/>
        </p:spPr>
        <p:txBody>
          <a:bodyPr wrap="square" rtlCol="0">
            <a:spAutoFit/>
          </a:bodyPr>
          <a:lstStyle/>
          <a:p>
            <a:r>
              <a:rPr lang="en-US" altLang="zh-CN" dirty="0"/>
              <a:t>: Joint</a:t>
            </a:r>
            <a:endParaRPr lang="en-US" dirty="0"/>
          </a:p>
        </p:txBody>
      </p:sp>
    </p:spTree>
    <p:extLst>
      <p:ext uri="{BB962C8B-B14F-4D97-AF65-F5344CB8AC3E}">
        <p14:creationId xmlns:p14="http://schemas.microsoft.com/office/powerpoint/2010/main" val="297309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6">
                                            <p:txEl>
                                              <p:pRg st="0" end="0"/>
                                            </p:txEl>
                                          </p:spTgt>
                                        </p:tgtEl>
                                        <p:attrNameLst>
                                          <p:attrName>style.visibility</p:attrName>
                                        </p:attrNameLst>
                                      </p:cBhvr>
                                      <p:to>
                                        <p:strVal val="visible"/>
                                      </p:to>
                                    </p:set>
                                    <p:animEffect transition="in" filter="fade">
                                      <p:cBhvr>
                                        <p:cTn id="30" dur="500"/>
                                        <p:tgtEl>
                                          <p:spTgt spid="6">
                                            <p:txEl>
                                              <p:pRg st="0" end="0"/>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6">
                                            <p:txEl>
                                              <p:pRg st="1" end="1"/>
                                            </p:txEl>
                                          </p:spTgt>
                                        </p:tgtEl>
                                        <p:attrNameLst>
                                          <p:attrName>style.visibility</p:attrName>
                                        </p:attrNameLst>
                                      </p:cBhvr>
                                      <p:to>
                                        <p:strVal val="visible"/>
                                      </p:to>
                                    </p:set>
                                    <p:animEffect transition="in" filter="fade">
                                      <p:cBhvr>
                                        <p:cTn id="33" dur="500"/>
                                        <p:tgtEl>
                                          <p:spTgt spid="6">
                                            <p:txEl>
                                              <p:pRg st="1" end="1"/>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500"/>
                                        <p:tgtEl>
                                          <p:spTgt spid="12"/>
                                        </p:tgtEl>
                                      </p:cBhvr>
                                    </p:animEffect>
                                  </p:childTnLst>
                                </p:cTn>
                              </p:par>
                              <p:par>
                                <p:cTn id="40" presetID="10" presetClass="entr" presetSubtype="0" fill="hold"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500"/>
                                        <p:tgtEl>
                                          <p:spTgt spid="11"/>
                                        </p:tgtEl>
                                      </p:cBhvr>
                                    </p:animEffect>
                                  </p:childTnLst>
                                </p:cTn>
                              </p:par>
                              <p:par>
                                <p:cTn id="43" presetID="10" presetClass="entr" presetSubtype="0" fill="hold" nodeType="with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fade">
                                      <p:cBhvr>
                                        <p:cTn id="45" dur="500"/>
                                        <p:tgtEl>
                                          <p:spTgt spid="21"/>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7"/>
                                        </p:tgtEl>
                                        <p:attrNameLst>
                                          <p:attrName>style.visibility</p:attrName>
                                        </p:attrNameLst>
                                      </p:cBhvr>
                                      <p:to>
                                        <p:strVal val="visible"/>
                                      </p:to>
                                    </p:set>
                                    <p:animEffect transition="in" filter="fade">
                                      <p:cBhvr>
                                        <p:cTn id="4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2" grpId="0" animBg="1"/>
      <p:bldP spid="23" grpId="0"/>
      <p:bldP spid="2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Detection: Post-processing</a:t>
            </a:r>
          </a:p>
        </p:txBody>
      </p:sp>
      <p:sp>
        <p:nvSpPr>
          <p:cNvPr id="3" name="Text Placeholder 2"/>
          <p:cNvSpPr>
            <a:spLocks noGrp="1"/>
          </p:cNvSpPr>
          <p:nvPr>
            <p:ph type="body" idx="1"/>
          </p:nvPr>
        </p:nvSpPr>
        <p:spPr/>
        <p:txBody>
          <a:bodyPr/>
          <a:lstStyle/>
          <a:p>
            <a:r>
              <a:rPr lang="en-US" dirty="0"/>
              <a:t>Detection</a:t>
            </a:r>
          </a:p>
        </p:txBody>
      </p:sp>
      <p:sp>
        <p:nvSpPr>
          <p:cNvPr id="4" name="Content Placeholder 3"/>
          <p:cNvSpPr>
            <a:spLocks noGrp="1"/>
          </p:cNvSpPr>
          <p:nvPr>
            <p:ph sz="half" idx="2"/>
          </p:nvPr>
        </p:nvSpPr>
        <p:spPr/>
        <p:txBody>
          <a:bodyPr/>
          <a:lstStyle/>
          <a:p>
            <a:r>
              <a:rPr lang="en-US" dirty="0"/>
              <a:t>Per-pixel classification</a:t>
            </a:r>
          </a:p>
          <a:p>
            <a:r>
              <a:rPr lang="en-US" dirty="0"/>
              <a:t>Output: likelihood score maps</a:t>
            </a:r>
          </a:p>
        </p:txBody>
      </p:sp>
      <p:sp>
        <p:nvSpPr>
          <p:cNvPr id="5" name="Text Placeholder 4"/>
          <p:cNvSpPr>
            <a:spLocks noGrp="1"/>
          </p:cNvSpPr>
          <p:nvPr>
            <p:ph type="body" sz="quarter" idx="3"/>
          </p:nvPr>
        </p:nvSpPr>
        <p:spPr/>
        <p:txBody>
          <a:bodyPr/>
          <a:lstStyle/>
          <a:p>
            <a:r>
              <a:rPr lang="en-US" dirty="0"/>
              <a:t>Regression</a:t>
            </a:r>
          </a:p>
        </p:txBody>
      </p:sp>
      <p:sp>
        <p:nvSpPr>
          <p:cNvPr id="6" name="Content Placeholder 5"/>
          <p:cNvSpPr>
            <a:spLocks noGrp="1"/>
          </p:cNvSpPr>
          <p:nvPr>
            <p:ph sz="quarter" idx="4"/>
          </p:nvPr>
        </p:nvSpPr>
        <p:spPr/>
        <p:txBody>
          <a:bodyPr/>
          <a:lstStyle/>
          <a:p>
            <a:r>
              <a:rPr lang="en-US" dirty="0"/>
              <a:t>Location regression</a:t>
            </a:r>
          </a:p>
          <a:p>
            <a:r>
              <a:rPr lang="en-US" dirty="0"/>
              <a:t>Output: key points location</a:t>
            </a:r>
          </a:p>
        </p:txBody>
      </p:sp>
      <p:pic>
        <p:nvPicPr>
          <p:cNvPr id="7" name="Content Placeholder 4"/>
          <p:cNvPicPr>
            <a:picLocks noChangeAspect="1"/>
          </p:cNvPicPr>
          <p:nvPr/>
        </p:nvPicPr>
        <p:blipFill>
          <a:blip r:embed="rId3"/>
          <a:stretch>
            <a:fillRect/>
          </a:stretch>
        </p:blipFill>
        <p:spPr>
          <a:xfrm>
            <a:off x="3494656" y="4421574"/>
            <a:ext cx="1732367" cy="1668206"/>
          </a:xfrm>
          <a:prstGeom prst="rect">
            <a:avLst/>
          </a:prstGeom>
        </p:spPr>
      </p:pic>
      <p:pic>
        <p:nvPicPr>
          <p:cNvPr id="8" name="Picture 7"/>
          <p:cNvPicPr>
            <a:picLocks noChangeAspect="1"/>
          </p:cNvPicPr>
          <p:nvPr/>
        </p:nvPicPr>
        <p:blipFill>
          <a:blip r:embed="rId4"/>
          <a:stretch>
            <a:fillRect/>
          </a:stretch>
        </p:blipFill>
        <p:spPr>
          <a:xfrm>
            <a:off x="839788" y="4421574"/>
            <a:ext cx="1668206" cy="1668206"/>
          </a:xfrm>
          <a:prstGeom prst="rect">
            <a:avLst/>
          </a:prstGeom>
        </p:spPr>
      </p:pic>
      <p:sp>
        <p:nvSpPr>
          <p:cNvPr id="9" name="Arrow: Right 8"/>
          <p:cNvSpPr/>
          <p:nvPr/>
        </p:nvSpPr>
        <p:spPr>
          <a:xfrm>
            <a:off x="2682619" y="49958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5"/>
          <a:stretch>
            <a:fillRect/>
          </a:stretch>
        </p:blipFill>
        <p:spPr>
          <a:xfrm>
            <a:off x="8830681" y="4389904"/>
            <a:ext cx="1733858" cy="1735197"/>
          </a:xfrm>
          <a:prstGeom prst="rect">
            <a:avLst/>
          </a:prstGeom>
        </p:spPr>
      </p:pic>
      <p:pic>
        <p:nvPicPr>
          <p:cNvPr id="20" name="Picture 19">
            <a:extLst>
              <a:ext uri="{FF2B5EF4-FFF2-40B4-BE49-F238E27FC236}">
                <a16:creationId xmlns:a16="http://schemas.microsoft.com/office/drawing/2014/main" id="{4CC1B5DF-A963-4B6F-A3E4-919C7364EFE3}"/>
              </a:ext>
            </a:extLst>
          </p:cNvPr>
          <p:cNvPicPr>
            <a:picLocks noChangeAspect="1"/>
          </p:cNvPicPr>
          <p:nvPr/>
        </p:nvPicPr>
        <p:blipFill>
          <a:blip r:embed="rId6"/>
          <a:stretch>
            <a:fillRect/>
          </a:stretch>
        </p:blipFill>
        <p:spPr>
          <a:xfrm>
            <a:off x="3788613" y="6218528"/>
            <a:ext cx="280291" cy="204379"/>
          </a:xfrm>
          <a:prstGeom prst="rect">
            <a:avLst/>
          </a:prstGeom>
        </p:spPr>
      </p:pic>
      <p:pic>
        <p:nvPicPr>
          <p:cNvPr id="21" name="Picture 20">
            <a:extLst>
              <a:ext uri="{FF2B5EF4-FFF2-40B4-BE49-F238E27FC236}">
                <a16:creationId xmlns:a16="http://schemas.microsoft.com/office/drawing/2014/main" id="{4842B74E-8ED1-48E3-BB6D-DBF3D17D71B8}"/>
              </a:ext>
            </a:extLst>
          </p:cNvPr>
          <p:cNvPicPr>
            <a:picLocks noChangeAspect="1"/>
          </p:cNvPicPr>
          <p:nvPr/>
        </p:nvPicPr>
        <p:blipFill>
          <a:blip r:embed="rId7"/>
          <a:stretch>
            <a:fillRect/>
          </a:stretch>
        </p:blipFill>
        <p:spPr>
          <a:xfrm>
            <a:off x="9271982" y="6190231"/>
            <a:ext cx="257131" cy="227462"/>
          </a:xfrm>
          <a:prstGeom prst="rect">
            <a:avLst/>
          </a:prstGeom>
        </p:spPr>
      </p:pic>
      <p:sp>
        <p:nvSpPr>
          <p:cNvPr id="23" name="TextBox 22">
            <a:extLst>
              <a:ext uri="{FF2B5EF4-FFF2-40B4-BE49-F238E27FC236}">
                <a16:creationId xmlns:a16="http://schemas.microsoft.com/office/drawing/2014/main" id="{3E99A263-6129-48A5-BC51-009A3899E974}"/>
              </a:ext>
            </a:extLst>
          </p:cNvPr>
          <p:cNvSpPr txBox="1"/>
          <p:nvPr/>
        </p:nvSpPr>
        <p:spPr>
          <a:xfrm>
            <a:off x="3963943" y="6130793"/>
            <a:ext cx="1213867" cy="369332"/>
          </a:xfrm>
          <a:prstGeom prst="rect">
            <a:avLst/>
          </a:prstGeom>
          <a:noFill/>
        </p:spPr>
        <p:txBody>
          <a:bodyPr wrap="square" rtlCol="0">
            <a:spAutoFit/>
          </a:bodyPr>
          <a:lstStyle/>
          <a:p>
            <a:r>
              <a:rPr lang="en-US" altLang="zh-CN" dirty="0"/>
              <a:t>: Heatmap</a:t>
            </a:r>
            <a:endParaRPr lang="en-US" dirty="0"/>
          </a:p>
        </p:txBody>
      </p:sp>
      <p:sp>
        <p:nvSpPr>
          <p:cNvPr id="27" name="TextBox 26">
            <a:extLst>
              <a:ext uri="{FF2B5EF4-FFF2-40B4-BE49-F238E27FC236}">
                <a16:creationId xmlns:a16="http://schemas.microsoft.com/office/drawing/2014/main" id="{D917B299-4C42-4857-BA99-966487F85088}"/>
              </a:ext>
            </a:extLst>
          </p:cNvPr>
          <p:cNvSpPr txBox="1"/>
          <p:nvPr/>
        </p:nvSpPr>
        <p:spPr>
          <a:xfrm>
            <a:off x="9430624" y="6125101"/>
            <a:ext cx="789702" cy="369332"/>
          </a:xfrm>
          <a:prstGeom prst="rect">
            <a:avLst/>
          </a:prstGeom>
          <a:noFill/>
        </p:spPr>
        <p:txBody>
          <a:bodyPr wrap="square" rtlCol="0">
            <a:spAutoFit/>
          </a:bodyPr>
          <a:lstStyle/>
          <a:p>
            <a:r>
              <a:rPr lang="en-US" altLang="zh-CN" dirty="0"/>
              <a:t>: Joint</a:t>
            </a:r>
            <a:endParaRPr lang="en-US" dirty="0"/>
          </a:p>
        </p:txBody>
      </p:sp>
      <p:pic>
        <p:nvPicPr>
          <p:cNvPr id="22" name="Picture 21">
            <a:extLst>
              <a:ext uri="{FF2B5EF4-FFF2-40B4-BE49-F238E27FC236}">
                <a16:creationId xmlns:a16="http://schemas.microsoft.com/office/drawing/2014/main" id="{BAA95D11-FEF7-4790-B06E-5AE465887958}"/>
              </a:ext>
            </a:extLst>
          </p:cNvPr>
          <p:cNvPicPr>
            <a:picLocks noChangeAspect="1"/>
          </p:cNvPicPr>
          <p:nvPr/>
        </p:nvPicPr>
        <p:blipFill>
          <a:blip r:embed="rId4"/>
          <a:stretch>
            <a:fillRect/>
          </a:stretch>
        </p:blipFill>
        <p:spPr>
          <a:xfrm>
            <a:off x="6176361" y="4421574"/>
            <a:ext cx="1668206" cy="1668206"/>
          </a:xfrm>
          <a:prstGeom prst="rect">
            <a:avLst/>
          </a:prstGeom>
        </p:spPr>
      </p:pic>
      <p:sp>
        <p:nvSpPr>
          <p:cNvPr id="24" name="Arrow: Right 23">
            <a:extLst>
              <a:ext uri="{FF2B5EF4-FFF2-40B4-BE49-F238E27FC236}">
                <a16:creationId xmlns:a16="http://schemas.microsoft.com/office/drawing/2014/main" id="{8FE1A2B8-0011-4615-8144-8DD8F37AAFBE}"/>
              </a:ext>
            </a:extLst>
          </p:cNvPr>
          <p:cNvSpPr/>
          <p:nvPr/>
        </p:nvSpPr>
        <p:spPr>
          <a:xfrm>
            <a:off x="8018918" y="4966786"/>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3420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2.70833E-6 4.81481E-6 L -0.09023 2.59259E-6 " pathEditMode="relative" rAng="0" ptsTypes="AA">
                                      <p:cBhvr>
                                        <p:cTn id="6" dur="2000" fill="hold"/>
                                        <p:tgtEl>
                                          <p:spTgt spid="10"/>
                                        </p:tgtEl>
                                        <p:attrNameLst>
                                          <p:attrName>ppt_x</p:attrName>
                                          <p:attrName>ppt_y</p:attrName>
                                        </p:attrNameLst>
                                      </p:cBhvr>
                                      <p:rCtr x="-4479" y="162"/>
                                    </p:animMotion>
                                  </p:childTnLst>
                                </p:cTn>
                              </p:par>
                              <p:par>
                                <p:cTn id="7" presetID="42" presetClass="path" presetSubtype="0" accel="50000" decel="50000" fill="hold" nodeType="withEffect">
                                  <p:stCondLst>
                                    <p:cond delay="0"/>
                                  </p:stCondLst>
                                  <p:childTnLst>
                                    <p:animMotion origin="layout" path="M -3.75E-6 -2.96296E-6 L -0.08555 -3.7037E-7 " pathEditMode="relative" rAng="0" ptsTypes="AA">
                                      <p:cBhvr>
                                        <p:cTn id="8" dur="2000" fill="hold"/>
                                        <p:tgtEl>
                                          <p:spTgt spid="21"/>
                                        </p:tgtEl>
                                        <p:attrNameLst>
                                          <p:attrName>ppt_x</p:attrName>
                                          <p:attrName>ppt_y</p:attrName>
                                        </p:attrNameLst>
                                      </p:cBhvr>
                                      <p:rCtr x="-4154" y="46"/>
                                    </p:animMotion>
                                  </p:childTnLst>
                                </p:cTn>
                              </p:par>
                              <p:par>
                                <p:cTn id="9" presetID="42" presetClass="path" presetSubtype="0" accel="50000" decel="50000" fill="hold" grpId="1" nodeType="withEffect">
                                  <p:stCondLst>
                                    <p:cond delay="0"/>
                                  </p:stCondLst>
                                  <p:childTnLst>
                                    <p:animMotion origin="layout" path="M -0.00078 2.59259E-6 L -0.08633 2.59259E-6 " pathEditMode="relative" rAng="0" ptsTypes="AA">
                                      <p:cBhvr>
                                        <p:cTn id="10" dur="2000" fill="hold"/>
                                        <p:tgtEl>
                                          <p:spTgt spid="27"/>
                                        </p:tgtEl>
                                        <p:attrNameLst>
                                          <p:attrName>ppt_x</p:attrName>
                                          <p:attrName>ppt_y</p:attrName>
                                        </p:attrNameLst>
                                      </p:cBhvr>
                                      <p:rCtr x="-4284" y="0"/>
                                    </p:animMotion>
                                  </p:childTnLst>
                                </p:cTn>
                              </p:par>
                              <p:par>
                                <p:cTn id="11" presetID="10" presetClass="exit" presetSubtype="0" fill="hold" grpId="0" nodeType="withEffect">
                                  <p:stCondLst>
                                    <p:cond delay="0"/>
                                  </p:stCondLst>
                                  <p:childTnLst>
                                    <p:animEffect transition="out" filter="fade">
                                      <p:cBhvr>
                                        <p:cTn id="12" dur="500"/>
                                        <p:tgtEl>
                                          <p:spTgt spid="5">
                                            <p:txEl>
                                              <p:pRg st="0" end="0"/>
                                            </p:txEl>
                                          </p:spTgt>
                                        </p:tgtEl>
                                      </p:cBhvr>
                                    </p:animEffect>
                                    <p:set>
                                      <p:cBhvr>
                                        <p:cTn id="13" dur="1" fill="hold">
                                          <p:stCondLst>
                                            <p:cond delay="499"/>
                                          </p:stCondLst>
                                        </p:cTn>
                                        <p:tgtEl>
                                          <p:spTgt spid="5">
                                            <p:txEl>
                                              <p:pRg st="0" end="0"/>
                                            </p:txEl>
                                          </p:spTgt>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6">
                                            <p:txEl>
                                              <p:pRg st="0" end="0"/>
                                            </p:txEl>
                                          </p:spTgt>
                                        </p:tgtEl>
                                      </p:cBhvr>
                                    </p:animEffect>
                                    <p:set>
                                      <p:cBhvr>
                                        <p:cTn id="16" dur="1" fill="hold">
                                          <p:stCondLst>
                                            <p:cond delay="499"/>
                                          </p:stCondLst>
                                        </p:cTn>
                                        <p:tgtEl>
                                          <p:spTgt spid="6">
                                            <p:txEl>
                                              <p:pRg st="0" end="0"/>
                                            </p:txEl>
                                          </p:spTgt>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6">
                                            <p:txEl>
                                              <p:pRg st="1" end="1"/>
                                            </p:txEl>
                                          </p:spTgt>
                                        </p:tgtEl>
                                      </p:cBhvr>
                                    </p:animEffect>
                                    <p:set>
                                      <p:cBhvr>
                                        <p:cTn id="19" dur="1" fill="hold">
                                          <p:stCondLst>
                                            <p:cond delay="499"/>
                                          </p:stCondLst>
                                        </p:cTn>
                                        <p:tgtEl>
                                          <p:spTgt spid="6">
                                            <p:txEl>
                                              <p:pRg st="1" end="1"/>
                                            </p:txEl>
                                          </p:spTgt>
                                        </p:tgtEl>
                                        <p:attrNameLst>
                                          <p:attrName>style.visibility</p:attrName>
                                        </p:attrNameLst>
                                      </p:cBhvr>
                                      <p:to>
                                        <p:strVal val="hidden"/>
                                      </p:to>
                                    </p:set>
                                  </p:childTnLst>
                                </p:cTn>
                              </p:par>
                              <p:par>
                                <p:cTn id="20" presetID="10" presetClass="exit" presetSubtype="0" fill="hold" nodeType="withEffect">
                                  <p:stCondLst>
                                    <p:cond delay="0"/>
                                  </p:stCondLst>
                                  <p:childTnLst>
                                    <p:animEffect transition="out" filter="fade">
                                      <p:cBhvr>
                                        <p:cTn id="21" dur="500"/>
                                        <p:tgtEl>
                                          <p:spTgt spid="22"/>
                                        </p:tgtEl>
                                      </p:cBhvr>
                                    </p:animEffect>
                                    <p:set>
                                      <p:cBhvr>
                                        <p:cTn id="22" dur="1" fill="hold">
                                          <p:stCondLst>
                                            <p:cond delay="499"/>
                                          </p:stCondLst>
                                        </p:cTn>
                                        <p:tgtEl>
                                          <p:spTgt spid="22"/>
                                        </p:tgtEl>
                                        <p:attrNameLst>
                                          <p:attrName>style.visibility</p:attrName>
                                        </p:attrNameLst>
                                      </p:cBhvr>
                                      <p:to>
                                        <p:strVal val="hidden"/>
                                      </p:to>
                                    </p:set>
                                  </p:childTnLst>
                                </p:cTn>
                              </p:par>
                              <p:par>
                                <p:cTn id="23" presetID="10" presetClass="exit" presetSubtype="0" fill="hold" grpId="0" nodeType="withEffect">
                                  <p:stCondLst>
                                    <p:cond delay="0"/>
                                  </p:stCondLst>
                                  <p:childTnLst>
                                    <p:animEffect transition="out" filter="fade">
                                      <p:cBhvr>
                                        <p:cTn id="24" dur="500"/>
                                        <p:tgtEl>
                                          <p:spTgt spid="24"/>
                                        </p:tgtEl>
                                      </p:cBhvr>
                                    </p:animEffect>
                                    <p:set>
                                      <p:cBhvr>
                                        <p:cTn id="25"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uiExpand="1" build="p"/>
      <p:bldP spid="27" grpId="1"/>
      <p:bldP spid="2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Arrow Connector 26">
            <a:extLst>
              <a:ext uri="{FF2B5EF4-FFF2-40B4-BE49-F238E27FC236}">
                <a16:creationId xmlns:a16="http://schemas.microsoft.com/office/drawing/2014/main" id="{D89267C2-3CF7-4FF0-BFF3-777E5D56F485}"/>
              </a:ext>
            </a:extLst>
          </p:cNvPr>
          <p:cNvCxnSpPr>
            <a:cxnSpLocks/>
          </p:cNvCxnSpPr>
          <p:nvPr/>
        </p:nvCxnSpPr>
        <p:spPr>
          <a:xfrm flipH="1">
            <a:off x="2548415" y="5620868"/>
            <a:ext cx="84883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a:t>Detection: Post-processing</a:t>
            </a:r>
          </a:p>
        </p:txBody>
      </p:sp>
      <p:sp>
        <p:nvSpPr>
          <p:cNvPr id="3" name="Text Placeholder 2"/>
          <p:cNvSpPr>
            <a:spLocks noGrp="1"/>
          </p:cNvSpPr>
          <p:nvPr>
            <p:ph type="body" idx="1"/>
          </p:nvPr>
        </p:nvSpPr>
        <p:spPr/>
        <p:txBody>
          <a:bodyPr/>
          <a:lstStyle/>
          <a:p>
            <a:r>
              <a:rPr lang="en-US" dirty="0"/>
              <a:t>Detection</a:t>
            </a:r>
          </a:p>
        </p:txBody>
      </p:sp>
      <p:sp>
        <p:nvSpPr>
          <p:cNvPr id="4" name="Content Placeholder 3"/>
          <p:cNvSpPr>
            <a:spLocks noGrp="1"/>
          </p:cNvSpPr>
          <p:nvPr>
            <p:ph sz="half" idx="2"/>
          </p:nvPr>
        </p:nvSpPr>
        <p:spPr/>
        <p:txBody>
          <a:bodyPr/>
          <a:lstStyle/>
          <a:p>
            <a:r>
              <a:rPr lang="en-US" dirty="0"/>
              <a:t>Per-pixel classification</a:t>
            </a:r>
          </a:p>
          <a:p>
            <a:r>
              <a:rPr lang="en-US" dirty="0"/>
              <a:t>Output: likelihood score maps</a:t>
            </a:r>
          </a:p>
        </p:txBody>
      </p:sp>
      <p:pic>
        <p:nvPicPr>
          <p:cNvPr id="7" name="Content Placeholder 4"/>
          <p:cNvPicPr>
            <a:picLocks noChangeAspect="1"/>
          </p:cNvPicPr>
          <p:nvPr/>
        </p:nvPicPr>
        <p:blipFill>
          <a:blip r:embed="rId3"/>
          <a:stretch>
            <a:fillRect/>
          </a:stretch>
        </p:blipFill>
        <p:spPr>
          <a:xfrm>
            <a:off x="3494656" y="4421574"/>
            <a:ext cx="1732367" cy="1668206"/>
          </a:xfrm>
          <a:prstGeom prst="rect">
            <a:avLst/>
          </a:prstGeom>
        </p:spPr>
      </p:pic>
      <p:pic>
        <p:nvPicPr>
          <p:cNvPr id="8" name="Picture 7"/>
          <p:cNvPicPr>
            <a:picLocks noChangeAspect="1"/>
          </p:cNvPicPr>
          <p:nvPr/>
        </p:nvPicPr>
        <p:blipFill>
          <a:blip r:embed="rId4"/>
          <a:stretch>
            <a:fillRect/>
          </a:stretch>
        </p:blipFill>
        <p:spPr>
          <a:xfrm>
            <a:off x="839788" y="4421574"/>
            <a:ext cx="1668206" cy="1668206"/>
          </a:xfrm>
          <a:prstGeom prst="rect">
            <a:avLst/>
          </a:prstGeom>
        </p:spPr>
      </p:pic>
      <p:sp>
        <p:nvSpPr>
          <p:cNvPr id="9" name="Arrow: Right 8"/>
          <p:cNvSpPr/>
          <p:nvPr/>
        </p:nvSpPr>
        <p:spPr>
          <a:xfrm>
            <a:off x="2682619" y="49958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4CC1B5DF-A963-4B6F-A3E4-919C7364EFE3}"/>
              </a:ext>
            </a:extLst>
          </p:cNvPr>
          <p:cNvPicPr>
            <a:picLocks noChangeAspect="1"/>
          </p:cNvPicPr>
          <p:nvPr/>
        </p:nvPicPr>
        <p:blipFill>
          <a:blip r:embed="rId5"/>
          <a:stretch>
            <a:fillRect/>
          </a:stretch>
        </p:blipFill>
        <p:spPr>
          <a:xfrm>
            <a:off x="3788613" y="6218528"/>
            <a:ext cx="280291" cy="204379"/>
          </a:xfrm>
          <a:prstGeom prst="rect">
            <a:avLst/>
          </a:prstGeom>
        </p:spPr>
      </p:pic>
      <p:sp>
        <p:nvSpPr>
          <p:cNvPr id="23" name="TextBox 22">
            <a:extLst>
              <a:ext uri="{FF2B5EF4-FFF2-40B4-BE49-F238E27FC236}">
                <a16:creationId xmlns:a16="http://schemas.microsoft.com/office/drawing/2014/main" id="{3E99A263-6129-48A5-BC51-009A3899E974}"/>
              </a:ext>
            </a:extLst>
          </p:cNvPr>
          <p:cNvSpPr txBox="1"/>
          <p:nvPr/>
        </p:nvSpPr>
        <p:spPr>
          <a:xfrm>
            <a:off x="3963943" y="6130793"/>
            <a:ext cx="1213867" cy="369332"/>
          </a:xfrm>
          <a:prstGeom prst="rect">
            <a:avLst/>
          </a:prstGeom>
          <a:noFill/>
        </p:spPr>
        <p:txBody>
          <a:bodyPr wrap="square" rtlCol="0">
            <a:spAutoFit/>
          </a:bodyPr>
          <a:lstStyle/>
          <a:p>
            <a:r>
              <a:rPr lang="en-US" altLang="zh-CN" dirty="0"/>
              <a:t>: Heatmap</a:t>
            </a:r>
            <a:endParaRPr lang="en-US" dirty="0"/>
          </a:p>
        </p:txBody>
      </p:sp>
      <p:sp>
        <p:nvSpPr>
          <p:cNvPr id="19" name="Arrow: Right 18">
            <a:extLst>
              <a:ext uri="{FF2B5EF4-FFF2-40B4-BE49-F238E27FC236}">
                <a16:creationId xmlns:a16="http://schemas.microsoft.com/office/drawing/2014/main" id="{BBD47AE8-E492-410E-8E19-A57C30483C70}"/>
              </a:ext>
            </a:extLst>
          </p:cNvPr>
          <p:cNvSpPr/>
          <p:nvPr/>
        </p:nvSpPr>
        <p:spPr>
          <a:xfrm>
            <a:off x="6185058" y="49958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6187C40F-8263-4B05-B54C-1F5104010663}"/>
              </a:ext>
            </a:extLst>
          </p:cNvPr>
          <p:cNvPicPr>
            <a:picLocks noChangeAspect="1"/>
          </p:cNvPicPr>
          <p:nvPr/>
        </p:nvPicPr>
        <p:blipFill>
          <a:blip r:embed="rId6"/>
          <a:stretch>
            <a:fillRect/>
          </a:stretch>
        </p:blipFill>
        <p:spPr>
          <a:xfrm>
            <a:off x="5578487" y="6286047"/>
            <a:ext cx="2021944" cy="372645"/>
          </a:xfrm>
          <a:prstGeom prst="rect">
            <a:avLst/>
          </a:prstGeom>
        </p:spPr>
      </p:pic>
      <p:sp>
        <p:nvSpPr>
          <p:cNvPr id="26" name="Rectangle: Rounded Corners 25">
            <a:extLst>
              <a:ext uri="{FF2B5EF4-FFF2-40B4-BE49-F238E27FC236}">
                <a16:creationId xmlns:a16="http://schemas.microsoft.com/office/drawing/2014/main" id="{758CDA8A-BD1E-4A11-AF8C-06F592F29B55}"/>
              </a:ext>
            </a:extLst>
          </p:cNvPr>
          <p:cNvSpPr/>
          <p:nvPr/>
        </p:nvSpPr>
        <p:spPr>
          <a:xfrm>
            <a:off x="5513294" y="6143570"/>
            <a:ext cx="2163057" cy="631038"/>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8E506DE-6BC9-4D07-ABF2-C873A915A15C}"/>
              </a:ext>
            </a:extLst>
          </p:cNvPr>
          <p:cNvSpPr/>
          <p:nvPr/>
        </p:nvSpPr>
        <p:spPr>
          <a:xfrm>
            <a:off x="5313564" y="4000408"/>
            <a:ext cx="2362470" cy="945826"/>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rgbClr val="FF0000"/>
                </a:solidFill>
              </a:rPr>
              <a:t>Post-processing</a:t>
            </a:r>
          </a:p>
        </p:txBody>
      </p:sp>
      <p:pic>
        <p:nvPicPr>
          <p:cNvPr id="29" name="Picture 28">
            <a:extLst>
              <a:ext uri="{FF2B5EF4-FFF2-40B4-BE49-F238E27FC236}">
                <a16:creationId xmlns:a16="http://schemas.microsoft.com/office/drawing/2014/main" id="{D2F62F10-F712-41F9-89F9-E8E6939E254E}"/>
              </a:ext>
            </a:extLst>
          </p:cNvPr>
          <p:cNvPicPr>
            <a:picLocks noChangeAspect="1"/>
          </p:cNvPicPr>
          <p:nvPr/>
        </p:nvPicPr>
        <p:blipFill>
          <a:blip r:embed="rId7"/>
          <a:stretch>
            <a:fillRect/>
          </a:stretch>
        </p:blipFill>
        <p:spPr>
          <a:xfrm>
            <a:off x="7730405" y="4389904"/>
            <a:ext cx="1733858" cy="1735197"/>
          </a:xfrm>
          <a:prstGeom prst="rect">
            <a:avLst/>
          </a:prstGeom>
        </p:spPr>
      </p:pic>
      <p:pic>
        <p:nvPicPr>
          <p:cNvPr id="30" name="Picture 29">
            <a:extLst>
              <a:ext uri="{FF2B5EF4-FFF2-40B4-BE49-F238E27FC236}">
                <a16:creationId xmlns:a16="http://schemas.microsoft.com/office/drawing/2014/main" id="{2FB72A8E-D82C-4E86-99B8-D14979D175A5}"/>
              </a:ext>
            </a:extLst>
          </p:cNvPr>
          <p:cNvPicPr>
            <a:picLocks noChangeAspect="1"/>
          </p:cNvPicPr>
          <p:nvPr/>
        </p:nvPicPr>
        <p:blipFill>
          <a:blip r:embed="rId8"/>
          <a:stretch>
            <a:fillRect/>
          </a:stretch>
        </p:blipFill>
        <p:spPr>
          <a:xfrm>
            <a:off x="8228985" y="6190231"/>
            <a:ext cx="257131" cy="227462"/>
          </a:xfrm>
          <a:prstGeom prst="rect">
            <a:avLst/>
          </a:prstGeom>
        </p:spPr>
      </p:pic>
      <p:sp>
        <p:nvSpPr>
          <p:cNvPr id="31" name="TextBox 30">
            <a:extLst>
              <a:ext uri="{FF2B5EF4-FFF2-40B4-BE49-F238E27FC236}">
                <a16:creationId xmlns:a16="http://schemas.microsoft.com/office/drawing/2014/main" id="{7EFDE806-70A5-409D-B9B6-D847A35658F9}"/>
              </a:ext>
            </a:extLst>
          </p:cNvPr>
          <p:cNvSpPr txBox="1"/>
          <p:nvPr/>
        </p:nvSpPr>
        <p:spPr>
          <a:xfrm>
            <a:off x="8387627" y="6125101"/>
            <a:ext cx="789702" cy="369332"/>
          </a:xfrm>
          <a:prstGeom prst="rect">
            <a:avLst/>
          </a:prstGeom>
          <a:noFill/>
        </p:spPr>
        <p:txBody>
          <a:bodyPr wrap="square" rtlCol="0">
            <a:spAutoFit/>
          </a:bodyPr>
          <a:lstStyle/>
          <a:p>
            <a:r>
              <a:rPr lang="en-US" altLang="zh-CN" dirty="0"/>
              <a:t>: Joint</a:t>
            </a:r>
            <a:endParaRPr lang="en-US" dirty="0"/>
          </a:p>
        </p:txBody>
      </p:sp>
      <p:cxnSp>
        <p:nvCxnSpPr>
          <p:cNvPr id="17" name="Straight Connector 16">
            <a:extLst>
              <a:ext uri="{FF2B5EF4-FFF2-40B4-BE49-F238E27FC236}">
                <a16:creationId xmlns:a16="http://schemas.microsoft.com/office/drawing/2014/main" id="{D4724ACB-0085-47BD-ACEA-D680E359C913}"/>
              </a:ext>
            </a:extLst>
          </p:cNvPr>
          <p:cNvCxnSpPr>
            <a:cxnSpLocks/>
          </p:cNvCxnSpPr>
          <p:nvPr/>
        </p:nvCxnSpPr>
        <p:spPr>
          <a:xfrm>
            <a:off x="2902163" y="5592809"/>
            <a:ext cx="76414" cy="116945"/>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258665C-FD93-476B-A7AE-A4E0A203ED27}"/>
              </a:ext>
            </a:extLst>
          </p:cNvPr>
          <p:cNvCxnSpPr>
            <a:cxnSpLocks/>
          </p:cNvCxnSpPr>
          <p:nvPr/>
        </p:nvCxnSpPr>
        <p:spPr>
          <a:xfrm flipV="1">
            <a:off x="2941842" y="5504956"/>
            <a:ext cx="167490" cy="204798"/>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EFD9DFE7-8BA8-4B58-8347-B9A5C84E1C30}"/>
              </a:ext>
            </a:extLst>
          </p:cNvPr>
          <p:cNvSpPr txBox="1"/>
          <p:nvPr/>
        </p:nvSpPr>
        <p:spPr>
          <a:xfrm>
            <a:off x="2511379" y="5664193"/>
            <a:ext cx="1034077" cy="307777"/>
          </a:xfrm>
          <a:prstGeom prst="rect">
            <a:avLst/>
          </a:prstGeom>
          <a:noFill/>
        </p:spPr>
        <p:txBody>
          <a:bodyPr wrap="square" rtlCol="0">
            <a:spAutoFit/>
          </a:bodyPr>
          <a:lstStyle/>
          <a:p>
            <a:r>
              <a:rPr lang="en-US" sz="1400" dirty="0">
                <a:solidFill>
                  <a:srgbClr val="00B050"/>
                </a:solidFill>
              </a:rPr>
              <a:t>BP to learn</a:t>
            </a:r>
          </a:p>
        </p:txBody>
      </p:sp>
      <p:sp>
        <p:nvSpPr>
          <p:cNvPr id="22" name="TextBox 21">
            <a:extLst>
              <a:ext uri="{FF2B5EF4-FFF2-40B4-BE49-F238E27FC236}">
                <a16:creationId xmlns:a16="http://schemas.microsoft.com/office/drawing/2014/main" id="{CFE00B9D-0EC3-4175-96A1-AA0FABC4081A}"/>
              </a:ext>
            </a:extLst>
          </p:cNvPr>
          <p:cNvSpPr txBox="1"/>
          <p:nvPr/>
        </p:nvSpPr>
        <p:spPr>
          <a:xfrm>
            <a:off x="3757009" y="3860492"/>
            <a:ext cx="1207660" cy="307777"/>
          </a:xfrm>
          <a:prstGeom prst="rect">
            <a:avLst/>
          </a:prstGeom>
          <a:noFill/>
        </p:spPr>
        <p:txBody>
          <a:bodyPr wrap="square" rtlCol="0">
            <a:spAutoFit/>
          </a:bodyPr>
          <a:lstStyle/>
          <a:p>
            <a:r>
              <a:rPr lang="en-US" sz="1400" dirty="0">
                <a:solidFill>
                  <a:srgbClr val="00B050"/>
                </a:solidFill>
              </a:rPr>
              <a:t>Heatmap Loss</a:t>
            </a:r>
          </a:p>
        </p:txBody>
      </p:sp>
      <p:cxnSp>
        <p:nvCxnSpPr>
          <p:cNvPr id="24" name="Straight Arrow Connector 23">
            <a:extLst>
              <a:ext uri="{FF2B5EF4-FFF2-40B4-BE49-F238E27FC236}">
                <a16:creationId xmlns:a16="http://schemas.microsoft.com/office/drawing/2014/main" id="{E9F0F86B-E45F-4ED1-9BF4-0FAF0CC1ABCE}"/>
              </a:ext>
            </a:extLst>
          </p:cNvPr>
          <p:cNvCxnSpPr>
            <a:cxnSpLocks/>
            <a:stCxn id="22" idx="2"/>
          </p:cNvCxnSpPr>
          <p:nvPr/>
        </p:nvCxnSpPr>
        <p:spPr>
          <a:xfrm>
            <a:off x="4360839" y="4168269"/>
            <a:ext cx="1" cy="25330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8687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par>
                                <p:cTn id="14" presetID="10" presetClass="entr" presetSubtype="0" fill="hold"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fade">
                                      <p:cBhvr>
                                        <p:cTn id="24" dur="500"/>
                                        <p:tgtEl>
                                          <p:spTgt spid="2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500"/>
                                        <p:tgtEl>
                                          <p:spTgt spid="2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animEffect transition="in" filter="fade">
                                      <p:cBhvr>
                                        <p:cTn id="3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6" grpId="0" animBg="1"/>
      <p:bldP spid="28" grpId="0" animBg="1"/>
      <p:bldP spid="21" grpId="0"/>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Arrow Connector 26">
            <a:extLst>
              <a:ext uri="{FF2B5EF4-FFF2-40B4-BE49-F238E27FC236}">
                <a16:creationId xmlns:a16="http://schemas.microsoft.com/office/drawing/2014/main" id="{A521FFF4-7F4A-4193-9BE0-77DCF7EE0099}"/>
              </a:ext>
            </a:extLst>
          </p:cNvPr>
          <p:cNvCxnSpPr>
            <a:cxnSpLocks/>
          </p:cNvCxnSpPr>
          <p:nvPr/>
        </p:nvCxnSpPr>
        <p:spPr>
          <a:xfrm flipH="1">
            <a:off x="2548415" y="5620868"/>
            <a:ext cx="84883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a:t>Detection:</a:t>
            </a:r>
            <a:r>
              <a:rPr lang="zh-CN" altLang="en-US" dirty="0"/>
              <a:t> </a:t>
            </a:r>
            <a:r>
              <a:rPr lang="en-US" altLang="zh-CN" dirty="0"/>
              <a:t>Better</a:t>
            </a:r>
            <a:r>
              <a:rPr lang="zh-CN" altLang="en-US" dirty="0"/>
              <a:t> </a:t>
            </a:r>
            <a:r>
              <a:rPr lang="en-US" altLang="zh-CN" dirty="0"/>
              <a:t>performance</a:t>
            </a:r>
            <a:endParaRPr lang="en-US" dirty="0"/>
          </a:p>
        </p:txBody>
      </p:sp>
      <p:sp>
        <p:nvSpPr>
          <p:cNvPr id="3" name="Text Placeholder 2"/>
          <p:cNvSpPr>
            <a:spLocks noGrp="1"/>
          </p:cNvSpPr>
          <p:nvPr>
            <p:ph type="body" idx="1"/>
          </p:nvPr>
        </p:nvSpPr>
        <p:spPr/>
        <p:txBody>
          <a:bodyPr/>
          <a:lstStyle/>
          <a:p>
            <a:r>
              <a:rPr lang="en-US" dirty="0"/>
              <a:t>Detection</a:t>
            </a:r>
          </a:p>
        </p:txBody>
      </p:sp>
      <p:sp>
        <p:nvSpPr>
          <p:cNvPr id="4" name="Content Placeholder 3"/>
          <p:cNvSpPr>
            <a:spLocks noGrp="1"/>
          </p:cNvSpPr>
          <p:nvPr>
            <p:ph sz="half" idx="2"/>
          </p:nvPr>
        </p:nvSpPr>
        <p:spPr/>
        <p:txBody>
          <a:bodyPr/>
          <a:lstStyle/>
          <a:p>
            <a:r>
              <a:rPr lang="en-US" dirty="0"/>
              <a:t>Per-pixel classification</a:t>
            </a:r>
          </a:p>
          <a:p>
            <a:r>
              <a:rPr lang="en-US" dirty="0"/>
              <a:t>Output: likelihood score maps</a:t>
            </a:r>
          </a:p>
        </p:txBody>
      </p:sp>
      <p:pic>
        <p:nvPicPr>
          <p:cNvPr id="7" name="Content Placeholder 4"/>
          <p:cNvPicPr>
            <a:picLocks noChangeAspect="1"/>
          </p:cNvPicPr>
          <p:nvPr/>
        </p:nvPicPr>
        <p:blipFill>
          <a:blip r:embed="rId3"/>
          <a:stretch>
            <a:fillRect/>
          </a:stretch>
        </p:blipFill>
        <p:spPr>
          <a:xfrm>
            <a:off x="3494656" y="4421574"/>
            <a:ext cx="1732367" cy="1668206"/>
          </a:xfrm>
          <a:prstGeom prst="rect">
            <a:avLst/>
          </a:prstGeom>
        </p:spPr>
      </p:pic>
      <p:pic>
        <p:nvPicPr>
          <p:cNvPr id="8" name="Picture 7"/>
          <p:cNvPicPr>
            <a:picLocks noChangeAspect="1"/>
          </p:cNvPicPr>
          <p:nvPr/>
        </p:nvPicPr>
        <p:blipFill>
          <a:blip r:embed="rId4"/>
          <a:stretch>
            <a:fillRect/>
          </a:stretch>
        </p:blipFill>
        <p:spPr>
          <a:xfrm>
            <a:off x="839788" y="4421574"/>
            <a:ext cx="1668206" cy="1668206"/>
          </a:xfrm>
          <a:prstGeom prst="rect">
            <a:avLst/>
          </a:prstGeom>
        </p:spPr>
      </p:pic>
      <p:sp>
        <p:nvSpPr>
          <p:cNvPr id="9" name="Arrow: Right 8"/>
          <p:cNvSpPr/>
          <p:nvPr/>
        </p:nvSpPr>
        <p:spPr>
          <a:xfrm>
            <a:off x="2682619" y="49958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4CC1B5DF-A963-4B6F-A3E4-919C7364EFE3}"/>
              </a:ext>
            </a:extLst>
          </p:cNvPr>
          <p:cNvPicPr>
            <a:picLocks noChangeAspect="1"/>
          </p:cNvPicPr>
          <p:nvPr/>
        </p:nvPicPr>
        <p:blipFill>
          <a:blip r:embed="rId5"/>
          <a:stretch>
            <a:fillRect/>
          </a:stretch>
        </p:blipFill>
        <p:spPr>
          <a:xfrm>
            <a:off x="3788613" y="6218528"/>
            <a:ext cx="280291" cy="204379"/>
          </a:xfrm>
          <a:prstGeom prst="rect">
            <a:avLst/>
          </a:prstGeom>
        </p:spPr>
      </p:pic>
      <p:sp>
        <p:nvSpPr>
          <p:cNvPr id="23" name="TextBox 22">
            <a:extLst>
              <a:ext uri="{FF2B5EF4-FFF2-40B4-BE49-F238E27FC236}">
                <a16:creationId xmlns:a16="http://schemas.microsoft.com/office/drawing/2014/main" id="{3E99A263-6129-48A5-BC51-009A3899E974}"/>
              </a:ext>
            </a:extLst>
          </p:cNvPr>
          <p:cNvSpPr txBox="1"/>
          <p:nvPr/>
        </p:nvSpPr>
        <p:spPr>
          <a:xfrm>
            <a:off x="3963943" y="6130793"/>
            <a:ext cx="1213867" cy="369332"/>
          </a:xfrm>
          <a:prstGeom prst="rect">
            <a:avLst/>
          </a:prstGeom>
          <a:noFill/>
        </p:spPr>
        <p:txBody>
          <a:bodyPr wrap="square" rtlCol="0">
            <a:spAutoFit/>
          </a:bodyPr>
          <a:lstStyle/>
          <a:p>
            <a:r>
              <a:rPr lang="en-US" altLang="zh-CN" dirty="0"/>
              <a:t>: Heatmap</a:t>
            </a:r>
            <a:endParaRPr lang="en-US" dirty="0"/>
          </a:p>
        </p:txBody>
      </p:sp>
      <p:sp>
        <p:nvSpPr>
          <p:cNvPr id="31" name="Oval 30">
            <a:extLst>
              <a:ext uri="{FF2B5EF4-FFF2-40B4-BE49-F238E27FC236}">
                <a16:creationId xmlns:a16="http://schemas.microsoft.com/office/drawing/2014/main" id="{FBFBD71D-C86E-4165-96CD-C8A4F65368B4}"/>
              </a:ext>
            </a:extLst>
          </p:cNvPr>
          <p:cNvSpPr/>
          <p:nvPr/>
        </p:nvSpPr>
        <p:spPr>
          <a:xfrm>
            <a:off x="7896076" y="1559250"/>
            <a:ext cx="2329517" cy="945825"/>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0000"/>
                </a:solidFill>
              </a:rPr>
              <a:t>Better performance</a:t>
            </a:r>
          </a:p>
        </p:txBody>
      </p:sp>
      <p:sp>
        <p:nvSpPr>
          <p:cNvPr id="32" name="TextBox 31">
            <a:extLst>
              <a:ext uri="{FF2B5EF4-FFF2-40B4-BE49-F238E27FC236}">
                <a16:creationId xmlns:a16="http://schemas.microsoft.com/office/drawing/2014/main" id="{D8923855-BD7D-4AD2-82C5-58F8E94324EC}"/>
              </a:ext>
            </a:extLst>
          </p:cNvPr>
          <p:cNvSpPr txBox="1"/>
          <p:nvPr/>
        </p:nvSpPr>
        <p:spPr>
          <a:xfrm>
            <a:off x="6481942" y="2805853"/>
            <a:ext cx="5157787" cy="1077218"/>
          </a:xfrm>
          <a:prstGeom prst="rect">
            <a:avLst/>
          </a:prstGeom>
          <a:noFill/>
        </p:spPr>
        <p:txBody>
          <a:bodyPr wrap="square" rtlCol="0">
            <a:spAutoFit/>
          </a:bodyPr>
          <a:lstStyle/>
          <a:p>
            <a:r>
              <a:rPr lang="en-US" sz="1600" dirty="0">
                <a:solidFill>
                  <a:srgbClr val="7030A0"/>
                </a:solidFill>
              </a:rPr>
              <a:t>Divide and Conquer</a:t>
            </a:r>
            <a:r>
              <a:rPr lang="en-US" sz="1600" dirty="0"/>
              <a:t>: It divides the joint </a:t>
            </a:r>
            <a:r>
              <a:rPr lang="en-US" sz="1600" dirty="0">
                <a:solidFill>
                  <a:srgbClr val="FF0000"/>
                </a:solidFill>
              </a:rPr>
              <a:t>localization task</a:t>
            </a:r>
            <a:r>
              <a:rPr lang="en-US" sz="1600" dirty="0"/>
              <a:t> into local </a:t>
            </a:r>
            <a:r>
              <a:rPr lang="en-US" altLang="zh-CN" sz="1600" dirty="0">
                <a:solidFill>
                  <a:srgbClr val="00B050"/>
                </a:solidFill>
              </a:rPr>
              <a:t>image </a:t>
            </a:r>
            <a:r>
              <a:rPr lang="en-US" sz="1600" dirty="0">
                <a:solidFill>
                  <a:srgbClr val="00B050"/>
                </a:solidFill>
              </a:rPr>
              <a:t>classification tasks</a:t>
            </a:r>
            <a:r>
              <a:rPr lang="en-US" sz="1600" dirty="0"/>
              <a:t>. The latter is easier to train, because it effectively </a:t>
            </a:r>
            <a:r>
              <a:rPr lang="en-US" sz="1600" dirty="0">
                <a:solidFill>
                  <a:srgbClr val="7030A0"/>
                </a:solidFill>
              </a:rPr>
              <a:t>reduces the feature and target dimensions</a:t>
            </a:r>
            <a:r>
              <a:rPr lang="en-US" sz="1600" dirty="0"/>
              <a:t> for the gradient based learning system.</a:t>
            </a:r>
          </a:p>
        </p:txBody>
      </p:sp>
      <p:cxnSp>
        <p:nvCxnSpPr>
          <p:cNvPr id="33" name="Straight Arrow Connector 32">
            <a:extLst>
              <a:ext uri="{FF2B5EF4-FFF2-40B4-BE49-F238E27FC236}">
                <a16:creationId xmlns:a16="http://schemas.microsoft.com/office/drawing/2014/main" id="{60FDDB23-8F3A-4F9C-B33A-815345BFFF2C}"/>
              </a:ext>
            </a:extLst>
          </p:cNvPr>
          <p:cNvCxnSpPr>
            <a:cxnSpLocks/>
            <a:stCxn id="31" idx="4"/>
            <a:endCxn id="32" idx="0"/>
          </p:cNvCxnSpPr>
          <p:nvPr/>
        </p:nvCxnSpPr>
        <p:spPr>
          <a:xfrm>
            <a:off x="9060835" y="2505075"/>
            <a:ext cx="1" cy="300778"/>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9AA05BB4-326A-463F-86AD-7D42D54F6C2B}"/>
              </a:ext>
            </a:extLst>
          </p:cNvPr>
          <p:cNvPicPr>
            <a:picLocks noChangeAspect="1"/>
          </p:cNvPicPr>
          <p:nvPr/>
        </p:nvPicPr>
        <p:blipFill>
          <a:blip r:embed="rId6"/>
          <a:stretch>
            <a:fillRect/>
          </a:stretch>
        </p:blipFill>
        <p:spPr>
          <a:xfrm>
            <a:off x="7730405" y="4389904"/>
            <a:ext cx="1733858" cy="1735197"/>
          </a:xfrm>
          <a:prstGeom prst="rect">
            <a:avLst/>
          </a:prstGeom>
        </p:spPr>
      </p:pic>
      <p:sp>
        <p:nvSpPr>
          <p:cNvPr id="35" name="Arrow: Right 34">
            <a:extLst>
              <a:ext uri="{FF2B5EF4-FFF2-40B4-BE49-F238E27FC236}">
                <a16:creationId xmlns:a16="http://schemas.microsoft.com/office/drawing/2014/main" id="{0F19E6C9-9EEE-4DC6-8600-5CB4189D6E10}"/>
              </a:ext>
            </a:extLst>
          </p:cNvPr>
          <p:cNvSpPr/>
          <p:nvPr/>
        </p:nvSpPr>
        <p:spPr>
          <a:xfrm>
            <a:off x="6185058" y="49958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a:extLst>
              <a:ext uri="{FF2B5EF4-FFF2-40B4-BE49-F238E27FC236}">
                <a16:creationId xmlns:a16="http://schemas.microsoft.com/office/drawing/2014/main" id="{271B95C0-8D06-4C5B-8042-A106221960D2}"/>
              </a:ext>
            </a:extLst>
          </p:cNvPr>
          <p:cNvPicPr>
            <a:picLocks noChangeAspect="1"/>
          </p:cNvPicPr>
          <p:nvPr/>
        </p:nvPicPr>
        <p:blipFill>
          <a:blip r:embed="rId7"/>
          <a:stretch>
            <a:fillRect/>
          </a:stretch>
        </p:blipFill>
        <p:spPr>
          <a:xfrm>
            <a:off x="5578487" y="6286047"/>
            <a:ext cx="2021944" cy="372645"/>
          </a:xfrm>
          <a:prstGeom prst="rect">
            <a:avLst/>
          </a:prstGeom>
        </p:spPr>
      </p:pic>
      <p:sp>
        <p:nvSpPr>
          <p:cNvPr id="37" name="Rectangle: Rounded Corners 36">
            <a:extLst>
              <a:ext uri="{FF2B5EF4-FFF2-40B4-BE49-F238E27FC236}">
                <a16:creationId xmlns:a16="http://schemas.microsoft.com/office/drawing/2014/main" id="{F50786C1-DBCF-4077-94FD-B3366F8F1E94}"/>
              </a:ext>
            </a:extLst>
          </p:cNvPr>
          <p:cNvSpPr/>
          <p:nvPr/>
        </p:nvSpPr>
        <p:spPr>
          <a:xfrm>
            <a:off x="5513294" y="6143570"/>
            <a:ext cx="2163057" cy="631038"/>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Picture 37">
            <a:extLst>
              <a:ext uri="{FF2B5EF4-FFF2-40B4-BE49-F238E27FC236}">
                <a16:creationId xmlns:a16="http://schemas.microsoft.com/office/drawing/2014/main" id="{3E8BB451-DA11-4B9B-AA1F-0EAB55441092}"/>
              </a:ext>
            </a:extLst>
          </p:cNvPr>
          <p:cNvPicPr>
            <a:picLocks noChangeAspect="1"/>
          </p:cNvPicPr>
          <p:nvPr/>
        </p:nvPicPr>
        <p:blipFill>
          <a:blip r:embed="rId8"/>
          <a:stretch>
            <a:fillRect/>
          </a:stretch>
        </p:blipFill>
        <p:spPr>
          <a:xfrm>
            <a:off x="8228985" y="6190231"/>
            <a:ext cx="257131" cy="227462"/>
          </a:xfrm>
          <a:prstGeom prst="rect">
            <a:avLst/>
          </a:prstGeom>
        </p:spPr>
      </p:pic>
      <p:sp>
        <p:nvSpPr>
          <p:cNvPr id="39" name="TextBox 38">
            <a:extLst>
              <a:ext uri="{FF2B5EF4-FFF2-40B4-BE49-F238E27FC236}">
                <a16:creationId xmlns:a16="http://schemas.microsoft.com/office/drawing/2014/main" id="{E4131726-76EE-4CA8-AED2-6751EA44688E}"/>
              </a:ext>
            </a:extLst>
          </p:cNvPr>
          <p:cNvSpPr txBox="1"/>
          <p:nvPr/>
        </p:nvSpPr>
        <p:spPr>
          <a:xfrm>
            <a:off x="8387627" y="6125101"/>
            <a:ext cx="789702" cy="369332"/>
          </a:xfrm>
          <a:prstGeom prst="rect">
            <a:avLst/>
          </a:prstGeom>
          <a:noFill/>
        </p:spPr>
        <p:txBody>
          <a:bodyPr wrap="square" rtlCol="0">
            <a:spAutoFit/>
          </a:bodyPr>
          <a:lstStyle/>
          <a:p>
            <a:r>
              <a:rPr lang="en-US" altLang="zh-CN" dirty="0"/>
              <a:t>: Joint</a:t>
            </a:r>
            <a:endParaRPr lang="en-US" dirty="0"/>
          </a:p>
        </p:txBody>
      </p:sp>
      <p:sp>
        <p:nvSpPr>
          <p:cNvPr id="46" name="Oval 45">
            <a:extLst>
              <a:ext uri="{FF2B5EF4-FFF2-40B4-BE49-F238E27FC236}">
                <a16:creationId xmlns:a16="http://schemas.microsoft.com/office/drawing/2014/main" id="{B6BC845F-095F-4C34-BDC5-C0BE7DC73388}"/>
              </a:ext>
            </a:extLst>
          </p:cNvPr>
          <p:cNvSpPr/>
          <p:nvPr/>
        </p:nvSpPr>
        <p:spPr>
          <a:xfrm>
            <a:off x="5313564" y="4000408"/>
            <a:ext cx="2362470" cy="945826"/>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rgbClr val="FF0000"/>
                </a:solidFill>
              </a:rPr>
              <a:t>Post-processing</a:t>
            </a:r>
          </a:p>
        </p:txBody>
      </p:sp>
      <p:cxnSp>
        <p:nvCxnSpPr>
          <p:cNvPr id="21" name="Straight Connector 20">
            <a:extLst>
              <a:ext uri="{FF2B5EF4-FFF2-40B4-BE49-F238E27FC236}">
                <a16:creationId xmlns:a16="http://schemas.microsoft.com/office/drawing/2014/main" id="{6F6247FC-76B4-4802-9236-23F69236A0ED}"/>
              </a:ext>
            </a:extLst>
          </p:cNvPr>
          <p:cNvCxnSpPr>
            <a:cxnSpLocks/>
          </p:cNvCxnSpPr>
          <p:nvPr/>
        </p:nvCxnSpPr>
        <p:spPr>
          <a:xfrm>
            <a:off x="2902163" y="5592809"/>
            <a:ext cx="76414" cy="116945"/>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345085C-7C3B-4AA9-8D63-DC8DC74B98C8}"/>
              </a:ext>
            </a:extLst>
          </p:cNvPr>
          <p:cNvCxnSpPr>
            <a:cxnSpLocks/>
          </p:cNvCxnSpPr>
          <p:nvPr/>
        </p:nvCxnSpPr>
        <p:spPr>
          <a:xfrm flipV="1">
            <a:off x="2941842" y="5504956"/>
            <a:ext cx="167490" cy="204798"/>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422890C7-C6BB-409B-8593-8E4DCD26E208}"/>
              </a:ext>
            </a:extLst>
          </p:cNvPr>
          <p:cNvSpPr txBox="1"/>
          <p:nvPr/>
        </p:nvSpPr>
        <p:spPr>
          <a:xfrm>
            <a:off x="2511379" y="5664193"/>
            <a:ext cx="1034077" cy="307777"/>
          </a:xfrm>
          <a:prstGeom prst="rect">
            <a:avLst/>
          </a:prstGeom>
          <a:noFill/>
        </p:spPr>
        <p:txBody>
          <a:bodyPr wrap="square" rtlCol="0">
            <a:spAutoFit/>
          </a:bodyPr>
          <a:lstStyle/>
          <a:p>
            <a:r>
              <a:rPr lang="en-US" sz="1400" dirty="0">
                <a:solidFill>
                  <a:srgbClr val="00B050"/>
                </a:solidFill>
              </a:rPr>
              <a:t>BP to learn</a:t>
            </a:r>
          </a:p>
        </p:txBody>
      </p:sp>
      <p:sp>
        <p:nvSpPr>
          <p:cNvPr id="25" name="TextBox 24">
            <a:extLst>
              <a:ext uri="{FF2B5EF4-FFF2-40B4-BE49-F238E27FC236}">
                <a16:creationId xmlns:a16="http://schemas.microsoft.com/office/drawing/2014/main" id="{D436C425-67F7-42CF-8728-48C474DCC315}"/>
              </a:ext>
            </a:extLst>
          </p:cNvPr>
          <p:cNvSpPr txBox="1"/>
          <p:nvPr/>
        </p:nvSpPr>
        <p:spPr>
          <a:xfrm>
            <a:off x="3757009" y="3860492"/>
            <a:ext cx="1207660" cy="307777"/>
          </a:xfrm>
          <a:prstGeom prst="rect">
            <a:avLst/>
          </a:prstGeom>
          <a:noFill/>
        </p:spPr>
        <p:txBody>
          <a:bodyPr wrap="square" rtlCol="0">
            <a:spAutoFit/>
          </a:bodyPr>
          <a:lstStyle/>
          <a:p>
            <a:r>
              <a:rPr lang="en-US" sz="1400" dirty="0">
                <a:solidFill>
                  <a:srgbClr val="00B050"/>
                </a:solidFill>
              </a:rPr>
              <a:t>Heatmap Loss</a:t>
            </a:r>
          </a:p>
        </p:txBody>
      </p:sp>
      <p:cxnSp>
        <p:nvCxnSpPr>
          <p:cNvPr id="26" name="Straight Arrow Connector 25">
            <a:extLst>
              <a:ext uri="{FF2B5EF4-FFF2-40B4-BE49-F238E27FC236}">
                <a16:creationId xmlns:a16="http://schemas.microsoft.com/office/drawing/2014/main" id="{EC0DBC31-861B-4777-A458-7957B306C877}"/>
              </a:ext>
            </a:extLst>
          </p:cNvPr>
          <p:cNvCxnSpPr>
            <a:cxnSpLocks/>
            <a:stCxn id="25" idx="2"/>
          </p:cNvCxnSpPr>
          <p:nvPr/>
        </p:nvCxnSpPr>
        <p:spPr>
          <a:xfrm>
            <a:off x="4360839" y="4168269"/>
            <a:ext cx="1" cy="25330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428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500"/>
                                        <p:tgtEl>
                                          <p:spTgt spid="32"/>
                                        </p:tgtEl>
                                      </p:cBhvr>
                                    </p:animEffect>
                                  </p:childTnLst>
                                </p:cTn>
                              </p:par>
                              <p:par>
                                <p:cTn id="13" presetID="10" presetClass="entr" presetSubtype="0" fill="hold" nodeType="with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Detection: Drawbacks</a:t>
            </a:r>
          </a:p>
        </p:txBody>
      </p:sp>
      <p:sp>
        <p:nvSpPr>
          <p:cNvPr id="3" name="Text Placeholder 2"/>
          <p:cNvSpPr>
            <a:spLocks noGrp="1"/>
          </p:cNvSpPr>
          <p:nvPr>
            <p:ph type="body" idx="1"/>
          </p:nvPr>
        </p:nvSpPr>
        <p:spPr>
          <a:xfrm>
            <a:off x="839788" y="1681163"/>
            <a:ext cx="5157787" cy="823912"/>
          </a:xfrm>
        </p:spPr>
        <p:txBody>
          <a:bodyPr/>
          <a:lstStyle/>
          <a:p>
            <a:r>
              <a:rPr lang="en-US" dirty="0"/>
              <a:t>Detection</a:t>
            </a:r>
          </a:p>
        </p:txBody>
      </p:sp>
      <p:sp>
        <p:nvSpPr>
          <p:cNvPr id="4" name="Content Placeholder 3"/>
          <p:cNvSpPr>
            <a:spLocks noGrp="1"/>
          </p:cNvSpPr>
          <p:nvPr>
            <p:ph sz="half" idx="2"/>
          </p:nvPr>
        </p:nvSpPr>
        <p:spPr>
          <a:xfrm>
            <a:off x="839788" y="2505075"/>
            <a:ext cx="5157787" cy="3684588"/>
          </a:xfrm>
        </p:spPr>
        <p:txBody>
          <a:bodyPr/>
          <a:lstStyle/>
          <a:p>
            <a:r>
              <a:rPr lang="en-US" dirty="0"/>
              <a:t>Per-pixel classification</a:t>
            </a:r>
          </a:p>
          <a:p>
            <a:r>
              <a:rPr lang="en-US" dirty="0"/>
              <a:t>Output: likelihood score maps</a:t>
            </a:r>
          </a:p>
        </p:txBody>
      </p:sp>
      <p:pic>
        <p:nvPicPr>
          <p:cNvPr id="7" name="Content Placeholder 4"/>
          <p:cNvPicPr>
            <a:picLocks noChangeAspect="1"/>
          </p:cNvPicPr>
          <p:nvPr/>
        </p:nvPicPr>
        <p:blipFill>
          <a:blip r:embed="rId3"/>
          <a:stretch>
            <a:fillRect/>
          </a:stretch>
        </p:blipFill>
        <p:spPr>
          <a:xfrm>
            <a:off x="3494656" y="4421574"/>
            <a:ext cx="1732367" cy="1668206"/>
          </a:xfrm>
          <a:prstGeom prst="rect">
            <a:avLst/>
          </a:prstGeom>
        </p:spPr>
      </p:pic>
      <p:pic>
        <p:nvPicPr>
          <p:cNvPr id="8" name="Picture 7"/>
          <p:cNvPicPr>
            <a:picLocks noChangeAspect="1"/>
          </p:cNvPicPr>
          <p:nvPr/>
        </p:nvPicPr>
        <p:blipFill>
          <a:blip r:embed="rId4"/>
          <a:stretch>
            <a:fillRect/>
          </a:stretch>
        </p:blipFill>
        <p:spPr>
          <a:xfrm>
            <a:off x="839788" y="4421574"/>
            <a:ext cx="1668206" cy="1668206"/>
          </a:xfrm>
          <a:prstGeom prst="rect">
            <a:avLst/>
          </a:prstGeom>
        </p:spPr>
      </p:pic>
      <p:sp>
        <p:nvSpPr>
          <p:cNvPr id="9" name="Arrow: Right 8"/>
          <p:cNvSpPr/>
          <p:nvPr/>
        </p:nvSpPr>
        <p:spPr>
          <a:xfrm>
            <a:off x="2682619" y="49958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5"/>
          <a:stretch>
            <a:fillRect/>
          </a:stretch>
        </p:blipFill>
        <p:spPr>
          <a:xfrm>
            <a:off x="7730405" y="4389904"/>
            <a:ext cx="1733858" cy="1735197"/>
          </a:xfrm>
          <a:prstGeom prst="rect">
            <a:avLst/>
          </a:prstGeom>
        </p:spPr>
      </p:pic>
      <p:sp>
        <p:nvSpPr>
          <p:cNvPr id="22" name="Arrow: Right 21">
            <a:extLst>
              <a:ext uri="{FF2B5EF4-FFF2-40B4-BE49-F238E27FC236}">
                <a16:creationId xmlns:a16="http://schemas.microsoft.com/office/drawing/2014/main" id="{9A2C82CE-CC46-4B50-B0B4-609A5D96EFC6}"/>
              </a:ext>
            </a:extLst>
          </p:cNvPr>
          <p:cNvSpPr/>
          <p:nvPr/>
        </p:nvSpPr>
        <p:spPr>
          <a:xfrm>
            <a:off x="6185058" y="49958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DDDBFED1-2FF8-4277-AD17-8584B4F949DC}"/>
              </a:ext>
            </a:extLst>
          </p:cNvPr>
          <p:cNvPicPr>
            <a:picLocks noChangeAspect="1"/>
          </p:cNvPicPr>
          <p:nvPr/>
        </p:nvPicPr>
        <p:blipFill>
          <a:blip r:embed="rId6"/>
          <a:stretch>
            <a:fillRect/>
          </a:stretch>
        </p:blipFill>
        <p:spPr>
          <a:xfrm>
            <a:off x="5578487" y="6286047"/>
            <a:ext cx="2021944" cy="372645"/>
          </a:xfrm>
          <a:prstGeom prst="rect">
            <a:avLst/>
          </a:prstGeom>
        </p:spPr>
      </p:pic>
      <p:sp>
        <p:nvSpPr>
          <p:cNvPr id="24" name="Rectangle: Rounded Corners 23">
            <a:extLst>
              <a:ext uri="{FF2B5EF4-FFF2-40B4-BE49-F238E27FC236}">
                <a16:creationId xmlns:a16="http://schemas.microsoft.com/office/drawing/2014/main" id="{B0B5FA4E-0CB3-47F1-9E58-952430D469FD}"/>
              </a:ext>
            </a:extLst>
          </p:cNvPr>
          <p:cNvSpPr/>
          <p:nvPr/>
        </p:nvSpPr>
        <p:spPr>
          <a:xfrm>
            <a:off x="5513294" y="6143570"/>
            <a:ext cx="2163057" cy="631038"/>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66454535-FA90-413C-9709-954E93C8B293}"/>
              </a:ext>
            </a:extLst>
          </p:cNvPr>
          <p:cNvPicPr>
            <a:picLocks noChangeAspect="1"/>
          </p:cNvPicPr>
          <p:nvPr/>
        </p:nvPicPr>
        <p:blipFill>
          <a:blip r:embed="rId7"/>
          <a:stretch>
            <a:fillRect/>
          </a:stretch>
        </p:blipFill>
        <p:spPr>
          <a:xfrm>
            <a:off x="3788613" y="6218528"/>
            <a:ext cx="280291" cy="204379"/>
          </a:xfrm>
          <a:prstGeom prst="rect">
            <a:avLst/>
          </a:prstGeom>
        </p:spPr>
      </p:pic>
      <p:pic>
        <p:nvPicPr>
          <p:cNvPr id="28" name="Picture 27">
            <a:extLst>
              <a:ext uri="{FF2B5EF4-FFF2-40B4-BE49-F238E27FC236}">
                <a16:creationId xmlns:a16="http://schemas.microsoft.com/office/drawing/2014/main" id="{67982038-A9BE-452E-BBCF-038417CA8B12}"/>
              </a:ext>
            </a:extLst>
          </p:cNvPr>
          <p:cNvPicPr>
            <a:picLocks noChangeAspect="1"/>
          </p:cNvPicPr>
          <p:nvPr/>
        </p:nvPicPr>
        <p:blipFill>
          <a:blip r:embed="rId8"/>
          <a:stretch>
            <a:fillRect/>
          </a:stretch>
        </p:blipFill>
        <p:spPr>
          <a:xfrm>
            <a:off x="8228985" y="6190231"/>
            <a:ext cx="257131" cy="227462"/>
          </a:xfrm>
          <a:prstGeom prst="rect">
            <a:avLst/>
          </a:prstGeom>
        </p:spPr>
      </p:pic>
      <p:sp>
        <p:nvSpPr>
          <p:cNvPr id="31" name="TextBox 30">
            <a:extLst>
              <a:ext uri="{FF2B5EF4-FFF2-40B4-BE49-F238E27FC236}">
                <a16:creationId xmlns:a16="http://schemas.microsoft.com/office/drawing/2014/main" id="{E2820C82-8CA3-4A5C-8EA8-6E51847F3BF4}"/>
              </a:ext>
            </a:extLst>
          </p:cNvPr>
          <p:cNvSpPr txBox="1"/>
          <p:nvPr/>
        </p:nvSpPr>
        <p:spPr>
          <a:xfrm>
            <a:off x="3963943" y="6130793"/>
            <a:ext cx="1213867" cy="369332"/>
          </a:xfrm>
          <a:prstGeom prst="rect">
            <a:avLst/>
          </a:prstGeom>
          <a:noFill/>
        </p:spPr>
        <p:txBody>
          <a:bodyPr wrap="square" rtlCol="0">
            <a:spAutoFit/>
          </a:bodyPr>
          <a:lstStyle/>
          <a:p>
            <a:r>
              <a:rPr lang="en-US" altLang="zh-CN" dirty="0"/>
              <a:t>: Heatmap</a:t>
            </a:r>
            <a:endParaRPr lang="en-US" dirty="0"/>
          </a:p>
        </p:txBody>
      </p:sp>
      <p:sp>
        <p:nvSpPr>
          <p:cNvPr id="35" name="TextBox 34">
            <a:extLst>
              <a:ext uri="{FF2B5EF4-FFF2-40B4-BE49-F238E27FC236}">
                <a16:creationId xmlns:a16="http://schemas.microsoft.com/office/drawing/2014/main" id="{853F41C4-A212-4139-A9AB-7EE64DB0BB40}"/>
              </a:ext>
            </a:extLst>
          </p:cNvPr>
          <p:cNvSpPr txBox="1"/>
          <p:nvPr/>
        </p:nvSpPr>
        <p:spPr>
          <a:xfrm>
            <a:off x="8387627" y="6125101"/>
            <a:ext cx="789702" cy="369332"/>
          </a:xfrm>
          <a:prstGeom prst="rect">
            <a:avLst/>
          </a:prstGeom>
          <a:noFill/>
        </p:spPr>
        <p:txBody>
          <a:bodyPr wrap="square" rtlCol="0">
            <a:spAutoFit/>
          </a:bodyPr>
          <a:lstStyle/>
          <a:p>
            <a:r>
              <a:rPr lang="en-US" altLang="zh-CN" dirty="0"/>
              <a:t>: Joint</a:t>
            </a:r>
            <a:endParaRPr lang="en-US" dirty="0"/>
          </a:p>
        </p:txBody>
      </p:sp>
      <p:sp>
        <p:nvSpPr>
          <p:cNvPr id="36" name="Content Placeholder 3">
            <a:extLst>
              <a:ext uri="{FF2B5EF4-FFF2-40B4-BE49-F238E27FC236}">
                <a16:creationId xmlns:a16="http://schemas.microsoft.com/office/drawing/2014/main" id="{902A467D-9649-4393-B934-3BAA29AB07F9}"/>
              </a:ext>
            </a:extLst>
          </p:cNvPr>
          <p:cNvSpPr txBox="1">
            <a:spLocks/>
          </p:cNvSpPr>
          <p:nvPr/>
        </p:nvSpPr>
        <p:spPr>
          <a:xfrm>
            <a:off x="6782238" y="1690688"/>
            <a:ext cx="3958891" cy="14661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dirty="0"/>
              <a:t>Not-differentiable</a:t>
            </a:r>
          </a:p>
          <a:p>
            <a:r>
              <a:rPr lang="en-US" sz="2400" b="1" dirty="0"/>
              <a:t>Quantization error</a:t>
            </a:r>
          </a:p>
          <a:p>
            <a:r>
              <a:rPr lang="en-US" sz="2400" b="1" dirty="0"/>
              <a:t>Ambiguity</a:t>
            </a:r>
          </a:p>
        </p:txBody>
      </p:sp>
      <p:sp>
        <p:nvSpPr>
          <p:cNvPr id="37" name="Rectangle: Rounded Corners 36">
            <a:extLst>
              <a:ext uri="{FF2B5EF4-FFF2-40B4-BE49-F238E27FC236}">
                <a16:creationId xmlns:a16="http://schemas.microsoft.com/office/drawing/2014/main" id="{110EBE5B-1F5D-456D-A03B-3B035EF4604E}"/>
              </a:ext>
            </a:extLst>
          </p:cNvPr>
          <p:cNvSpPr/>
          <p:nvPr/>
        </p:nvSpPr>
        <p:spPr>
          <a:xfrm>
            <a:off x="6616248" y="1645398"/>
            <a:ext cx="4365517" cy="1466101"/>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CAE8FF3E-922D-4E40-BEEF-F8953A137BD0}"/>
              </a:ext>
            </a:extLst>
          </p:cNvPr>
          <p:cNvCxnSpPr>
            <a:cxnSpLocks/>
          </p:cNvCxnSpPr>
          <p:nvPr/>
        </p:nvCxnSpPr>
        <p:spPr>
          <a:xfrm flipH="1">
            <a:off x="5578487" y="5629833"/>
            <a:ext cx="1757082"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9" name="Multiplication Sign 38">
            <a:extLst>
              <a:ext uri="{FF2B5EF4-FFF2-40B4-BE49-F238E27FC236}">
                <a16:creationId xmlns:a16="http://schemas.microsoft.com/office/drawing/2014/main" id="{13A4B274-0F22-476A-87D0-BAD1C98BF577}"/>
              </a:ext>
            </a:extLst>
          </p:cNvPr>
          <p:cNvSpPr/>
          <p:nvPr/>
        </p:nvSpPr>
        <p:spPr>
          <a:xfrm>
            <a:off x="6328788" y="5489776"/>
            <a:ext cx="287460" cy="280113"/>
          </a:xfrm>
          <a:prstGeom prst="mathMultiply">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E2F26F62-DFE8-4B55-9C63-A80D9DB66A51}"/>
              </a:ext>
            </a:extLst>
          </p:cNvPr>
          <p:cNvSpPr txBox="1"/>
          <p:nvPr/>
        </p:nvSpPr>
        <p:spPr>
          <a:xfrm>
            <a:off x="5327864" y="5664193"/>
            <a:ext cx="2402541" cy="307777"/>
          </a:xfrm>
          <a:prstGeom prst="rect">
            <a:avLst/>
          </a:prstGeom>
          <a:noFill/>
        </p:spPr>
        <p:txBody>
          <a:bodyPr wrap="square" rtlCol="0">
            <a:spAutoFit/>
          </a:bodyPr>
          <a:lstStyle/>
          <a:p>
            <a:r>
              <a:rPr lang="en-US" sz="1400" dirty="0">
                <a:solidFill>
                  <a:srgbClr val="FF0000"/>
                </a:solidFill>
              </a:rPr>
              <a:t>Not a component of learning</a:t>
            </a:r>
          </a:p>
        </p:txBody>
      </p:sp>
      <p:cxnSp>
        <p:nvCxnSpPr>
          <p:cNvPr id="41" name="Straight Arrow Connector 40">
            <a:extLst>
              <a:ext uri="{FF2B5EF4-FFF2-40B4-BE49-F238E27FC236}">
                <a16:creationId xmlns:a16="http://schemas.microsoft.com/office/drawing/2014/main" id="{70B156A1-76B1-4320-B50F-1D9FA1C938F0}"/>
              </a:ext>
            </a:extLst>
          </p:cNvPr>
          <p:cNvCxnSpPr>
            <a:cxnSpLocks/>
          </p:cNvCxnSpPr>
          <p:nvPr/>
        </p:nvCxnSpPr>
        <p:spPr>
          <a:xfrm flipH="1">
            <a:off x="2548415" y="5620868"/>
            <a:ext cx="84883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90FA187-5C2F-4C46-9E41-ECE642EDFDC9}"/>
              </a:ext>
            </a:extLst>
          </p:cNvPr>
          <p:cNvCxnSpPr>
            <a:cxnSpLocks/>
          </p:cNvCxnSpPr>
          <p:nvPr/>
        </p:nvCxnSpPr>
        <p:spPr>
          <a:xfrm>
            <a:off x="2902163" y="5592809"/>
            <a:ext cx="76414" cy="116945"/>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A39484C-F961-444F-8F12-227483BB8FE0}"/>
              </a:ext>
            </a:extLst>
          </p:cNvPr>
          <p:cNvCxnSpPr>
            <a:cxnSpLocks/>
          </p:cNvCxnSpPr>
          <p:nvPr/>
        </p:nvCxnSpPr>
        <p:spPr>
          <a:xfrm flipV="1">
            <a:off x="2941842" y="5504956"/>
            <a:ext cx="167490" cy="204798"/>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F2162A49-E08E-46E6-A178-2AA01ED22A0D}"/>
              </a:ext>
            </a:extLst>
          </p:cNvPr>
          <p:cNvSpPr txBox="1"/>
          <p:nvPr/>
        </p:nvSpPr>
        <p:spPr>
          <a:xfrm>
            <a:off x="2511379" y="5664193"/>
            <a:ext cx="1034077" cy="307777"/>
          </a:xfrm>
          <a:prstGeom prst="rect">
            <a:avLst/>
          </a:prstGeom>
          <a:noFill/>
        </p:spPr>
        <p:txBody>
          <a:bodyPr wrap="square" rtlCol="0">
            <a:spAutoFit/>
          </a:bodyPr>
          <a:lstStyle/>
          <a:p>
            <a:r>
              <a:rPr lang="en-US" sz="1400" dirty="0">
                <a:solidFill>
                  <a:srgbClr val="00B050"/>
                </a:solidFill>
              </a:rPr>
              <a:t>BP to learn</a:t>
            </a:r>
          </a:p>
        </p:txBody>
      </p:sp>
      <p:sp>
        <p:nvSpPr>
          <p:cNvPr id="45" name="TextBox 44">
            <a:extLst>
              <a:ext uri="{FF2B5EF4-FFF2-40B4-BE49-F238E27FC236}">
                <a16:creationId xmlns:a16="http://schemas.microsoft.com/office/drawing/2014/main" id="{6E6009CC-1DEA-4444-AC1C-FA12C273E5D6}"/>
              </a:ext>
            </a:extLst>
          </p:cNvPr>
          <p:cNvSpPr txBox="1"/>
          <p:nvPr/>
        </p:nvSpPr>
        <p:spPr>
          <a:xfrm>
            <a:off x="3757009" y="3860492"/>
            <a:ext cx="1207660" cy="307777"/>
          </a:xfrm>
          <a:prstGeom prst="rect">
            <a:avLst/>
          </a:prstGeom>
          <a:noFill/>
        </p:spPr>
        <p:txBody>
          <a:bodyPr wrap="square" rtlCol="0">
            <a:spAutoFit/>
          </a:bodyPr>
          <a:lstStyle/>
          <a:p>
            <a:r>
              <a:rPr lang="en-US" sz="1400" dirty="0">
                <a:solidFill>
                  <a:srgbClr val="00B050"/>
                </a:solidFill>
              </a:rPr>
              <a:t>Heatmap Loss</a:t>
            </a:r>
          </a:p>
        </p:txBody>
      </p:sp>
      <p:cxnSp>
        <p:nvCxnSpPr>
          <p:cNvPr id="46" name="Straight Arrow Connector 45">
            <a:extLst>
              <a:ext uri="{FF2B5EF4-FFF2-40B4-BE49-F238E27FC236}">
                <a16:creationId xmlns:a16="http://schemas.microsoft.com/office/drawing/2014/main" id="{95504B75-4FEB-4924-8BEE-C5A5893CF54A}"/>
              </a:ext>
            </a:extLst>
          </p:cNvPr>
          <p:cNvCxnSpPr>
            <a:cxnSpLocks/>
            <a:stCxn id="45" idx="2"/>
          </p:cNvCxnSpPr>
          <p:nvPr/>
        </p:nvCxnSpPr>
        <p:spPr>
          <a:xfrm>
            <a:off x="4360839" y="4168269"/>
            <a:ext cx="1" cy="25330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32426215-F48E-47FC-904B-9F0C1F13EC5F}"/>
              </a:ext>
            </a:extLst>
          </p:cNvPr>
          <p:cNvSpPr txBox="1"/>
          <p:nvPr/>
        </p:nvSpPr>
        <p:spPr>
          <a:xfrm>
            <a:off x="8139999" y="3839562"/>
            <a:ext cx="909703" cy="307777"/>
          </a:xfrm>
          <a:prstGeom prst="rect">
            <a:avLst/>
          </a:prstGeom>
          <a:noFill/>
        </p:spPr>
        <p:txBody>
          <a:bodyPr wrap="square" rtlCol="0">
            <a:spAutoFit/>
          </a:bodyPr>
          <a:lstStyle/>
          <a:p>
            <a:r>
              <a:rPr lang="en-US" sz="1400" dirty="0">
                <a:solidFill>
                  <a:srgbClr val="FF0000"/>
                </a:solidFill>
              </a:rPr>
              <a:t>Joint Loss</a:t>
            </a:r>
          </a:p>
        </p:txBody>
      </p:sp>
      <p:cxnSp>
        <p:nvCxnSpPr>
          <p:cNvPr id="48" name="Straight Arrow Connector 47">
            <a:extLst>
              <a:ext uri="{FF2B5EF4-FFF2-40B4-BE49-F238E27FC236}">
                <a16:creationId xmlns:a16="http://schemas.microsoft.com/office/drawing/2014/main" id="{6CEAF2B8-EF56-4441-9A6F-77256386F036}"/>
              </a:ext>
            </a:extLst>
          </p:cNvPr>
          <p:cNvCxnSpPr>
            <a:cxnSpLocks/>
            <a:stCxn id="47" idx="2"/>
          </p:cNvCxnSpPr>
          <p:nvPr/>
        </p:nvCxnSpPr>
        <p:spPr>
          <a:xfrm>
            <a:off x="8594851" y="4147339"/>
            <a:ext cx="2483" cy="24256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9" name="Multiplication Sign 48">
            <a:extLst>
              <a:ext uri="{FF2B5EF4-FFF2-40B4-BE49-F238E27FC236}">
                <a16:creationId xmlns:a16="http://schemas.microsoft.com/office/drawing/2014/main" id="{01E37247-27E5-44E6-89A4-3560CD91F521}"/>
              </a:ext>
            </a:extLst>
          </p:cNvPr>
          <p:cNvSpPr/>
          <p:nvPr/>
        </p:nvSpPr>
        <p:spPr>
          <a:xfrm>
            <a:off x="8451120" y="4097729"/>
            <a:ext cx="287460" cy="280113"/>
          </a:xfrm>
          <a:prstGeom prst="mathMultiply">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2410207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par>
                                <p:cTn id="8" presetID="10" presetClass="entr" presetSubtype="0" fill="hold"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500"/>
                                        <p:tgtEl>
                                          <p:spTgt spid="4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500"/>
                                        <p:tgtEl>
                                          <p:spTgt spid="4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500"/>
                                        <p:tgtEl>
                                          <p:spTgt spid="3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500"/>
                                        <p:tgtEl>
                                          <p:spTgt spid="40"/>
                                        </p:tgtEl>
                                      </p:cBhvr>
                                    </p:animEffect>
                                  </p:childTnLst>
                                </p:cTn>
                              </p:par>
                              <p:par>
                                <p:cTn id="22" presetID="10" presetClass="entr" presetSubtype="0" fill="hold" nodeType="with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500"/>
                                        <p:tgtEl>
                                          <p:spTgt spid="3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par>
                                <p:cTn id="28" presetID="10" presetClass="entr" presetSubtype="0" fill="hold" nodeType="withEffect">
                                  <p:stCondLst>
                                    <p:cond delay="0"/>
                                  </p:stCondLst>
                                  <p:childTnLst>
                                    <p:set>
                                      <p:cBhvr>
                                        <p:cTn id="29" dur="1" fill="hold">
                                          <p:stCondLst>
                                            <p:cond delay="0"/>
                                          </p:stCondLst>
                                        </p:cTn>
                                        <p:tgtEl>
                                          <p:spTgt spid="36">
                                            <p:txEl>
                                              <p:pRg st="0" end="0"/>
                                            </p:txEl>
                                          </p:spTgt>
                                        </p:tgtEl>
                                        <p:attrNameLst>
                                          <p:attrName>style.visibility</p:attrName>
                                        </p:attrNameLst>
                                      </p:cBhvr>
                                      <p:to>
                                        <p:strVal val="visible"/>
                                      </p:to>
                                    </p:set>
                                    <p:animEffect transition="in" filter="fade">
                                      <p:cBhvr>
                                        <p:cTn id="30" dur="500"/>
                                        <p:tgtEl>
                                          <p:spTgt spid="36">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6">
                                            <p:txEl>
                                              <p:pRg st="1" end="1"/>
                                            </p:txEl>
                                          </p:spTgt>
                                        </p:tgtEl>
                                        <p:attrNameLst>
                                          <p:attrName>style.visibility</p:attrName>
                                        </p:attrNameLst>
                                      </p:cBhvr>
                                      <p:to>
                                        <p:strVal val="visible"/>
                                      </p:to>
                                    </p:set>
                                    <p:animEffect transition="in" filter="fade">
                                      <p:cBhvr>
                                        <p:cTn id="35" dur="500"/>
                                        <p:tgtEl>
                                          <p:spTgt spid="36">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6">
                                            <p:txEl>
                                              <p:pRg st="2" end="2"/>
                                            </p:txEl>
                                          </p:spTgt>
                                        </p:tgtEl>
                                        <p:attrNameLst>
                                          <p:attrName>style.visibility</p:attrName>
                                        </p:attrNameLst>
                                      </p:cBhvr>
                                      <p:to>
                                        <p:strVal val="visible"/>
                                      </p:to>
                                    </p:set>
                                    <p:animEffect transition="in" filter="fade">
                                      <p:cBhvr>
                                        <p:cTn id="40" dur="500"/>
                                        <p:tgtEl>
                                          <p:spTgt spid="3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9" grpId="0" animBg="1"/>
      <p:bldP spid="40" grpId="0"/>
      <p:bldP spid="47" grpId="0"/>
      <p:bldP spid="4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F02B7-92BC-4BEA-B222-78C30DF49982}"/>
              </a:ext>
            </a:extLst>
          </p:cNvPr>
          <p:cNvSpPr>
            <a:spLocks noGrp="1"/>
          </p:cNvSpPr>
          <p:nvPr>
            <p:ph type="title"/>
          </p:nvPr>
        </p:nvSpPr>
        <p:spPr/>
        <p:txBody>
          <a:bodyPr/>
          <a:lstStyle/>
          <a:p>
            <a:r>
              <a:rPr lang="en-US" dirty="0"/>
              <a:t>Taking Maximum VS. Taking Expectation</a:t>
            </a:r>
          </a:p>
        </p:txBody>
      </p:sp>
      <p:sp>
        <p:nvSpPr>
          <p:cNvPr id="3" name="Text Placeholder 2">
            <a:extLst>
              <a:ext uri="{FF2B5EF4-FFF2-40B4-BE49-F238E27FC236}">
                <a16:creationId xmlns:a16="http://schemas.microsoft.com/office/drawing/2014/main" id="{BFA24BA3-ED3B-4C26-B563-E1BAF2002158}"/>
              </a:ext>
            </a:extLst>
          </p:cNvPr>
          <p:cNvSpPr>
            <a:spLocks noGrp="1"/>
          </p:cNvSpPr>
          <p:nvPr>
            <p:ph type="body" idx="1"/>
          </p:nvPr>
        </p:nvSpPr>
        <p:spPr>
          <a:xfrm>
            <a:off x="839788" y="2821359"/>
            <a:ext cx="5157787" cy="823912"/>
          </a:xfrm>
        </p:spPr>
        <p:txBody>
          <a:bodyPr/>
          <a:lstStyle/>
          <a:p>
            <a:r>
              <a:rPr lang="en-US" dirty="0"/>
              <a:t>Argmax</a:t>
            </a:r>
          </a:p>
        </p:txBody>
      </p:sp>
      <p:sp>
        <p:nvSpPr>
          <p:cNvPr id="5" name="Text Placeholder 4">
            <a:extLst>
              <a:ext uri="{FF2B5EF4-FFF2-40B4-BE49-F238E27FC236}">
                <a16:creationId xmlns:a16="http://schemas.microsoft.com/office/drawing/2014/main" id="{A4103461-0419-4E34-BBE2-A22C63DE147D}"/>
              </a:ext>
            </a:extLst>
          </p:cNvPr>
          <p:cNvSpPr>
            <a:spLocks noGrp="1"/>
          </p:cNvSpPr>
          <p:nvPr>
            <p:ph type="body" sz="quarter" idx="3"/>
          </p:nvPr>
        </p:nvSpPr>
        <p:spPr>
          <a:xfrm>
            <a:off x="6172200" y="2821359"/>
            <a:ext cx="5183188" cy="823912"/>
          </a:xfrm>
        </p:spPr>
        <p:txBody>
          <a:bodyPr/>
          <a:lstStyle/>
          <a:p>
            <a:r>
              <a:rPr lang="en-US" altLang="zh-CN" dirty="0"/>
              <a:t>I</a:t>
            </a:r>
            <a:r>
              <a:rPr lang="en-US" dirty="0"/>
              <a:t>ntegration</a:t>
            </a:r>
          </a:p>
        </p:txBody>
      </p:sp>
      <p:pic>
        <p:nvPicPr>
          <p:cNvPr id="7" name="Picture 6">
            <a:extLst>
              <a:ext uri="{FF2B5EF4-FFF2-40B4-BE49-F238E27FC236}">
                <a16:creationId xmlns:a16="http://schemas.microsoft.com/office/drawing/2014/main" id="{DC7A07B3-7C07-4D6D-A1A2-85B4BE4D78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1099" y="1690688"/>
            <a:ext cx="2628572" cy="2034286"/>
          </a:xfrm>
          <a:prstGeom prst="rect">
            <a:avLst/>
          </a:prstGeom>
        </p:spPr>
      </p:pic>
      <p:sp>
        <p:nvSpPr>
          <p:cNvPr id="9" name="TextBox 8">
            <a:extLst>
              <a:ext uri="{FF2B5EF4-FFF2-40B4-BE49-F238E27FC236}">
                <a16:creationId xmlns:a16="http://schemas.microsoft.com/office/drawing/2014/main" id="{2ED2FB04-D976-4E96-8DE7-FD8F36AB310A}"/>
              </a:ext>
            </a:extLst>
          </p:cNvPr>
          <p:cNvSpPr txBox="1"/>
          <p:nvPr/>
        </p:nvSpPr>
        <p:spPr>
          <a:xfrm>
            <a:off x="932330" y="1690688"/>
            <a:ext cx="6490446" cy="954107"/>
          </a:xfrm>
          <a:prstGeom prst="rect">
            <a:avLst/>
          </a:prstGeom>
          <a:noFill/>
        </p:spPr>
        <p:txBody>
          <a:bodyPr wrap="square" rtlCol="0">
            <a:spAutoFit/>
          </a:bodyPr>
          <a:lstStyle/>
          <a:p>
            <a:r>
              <a:rPr lang="en-US" sz="2800" dirty="0"/>
              <a:t>Example: Given the likelihood curve H(p), where is the most</a:t>
            </a:r>
            <a:r>
              <a:rPr lang="zh-CN" altLang="en-US" sz="2800" dirty="0"/>
              <a:t> </a:t>
            </a:r>
            <a:r>
              <a:rPr lang="en-US" altLang="zh-CN" sz="2800" dirty="0"/>
              <a:t>probable</a:t>
            </a:r>
            <a:r>
              <a:rPr lang="zh-CN" altLang="en-US" sz="2800" dirty="0"/>
              <a:t> </a:t>
            </a:r>
            <a:r>
              <a:rPr lang="en-US" altLang="zh-CN" sz="2800" dirty="0"/>
              <a:t>joint </a:t>
            </a:r>
            <a:r>
              <a:rPr lang="en-US" sz="2800" dirty="0"/>
              <a:t>location J?</a:t>
            </a:r>
          </a:p>
        </p:txBody>
      </p:sp>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8CDAF1FA-C54C-4E46-93D6-53E623300D9B}"/>
                  </a:ext>
                </a:extLst>
              </p:cNvPr>
              <p:cNvSpPr/>
              <p:nvPr/>
            </p:nvSpPr>
            <p:spPr>
              <a:xfrm>
                <a:off x="6197814" y="3871358"/>
                <a:ext cx="5528021" cy="1767792"/>
              </a:xfrm>
              <a:prstGeom prst="rect">
                <a:avLst/>
              </a:prstGeom>
            </p:spPr>
            <p:txBody>
              <a:bodyPr wrap="square">
                <a:spAutoFit/>
              </a:bodyPr>
              <a:lstStyle/>
              <a:p>
                <a:pPr/>
                <a14:m>
                  <m:oMathPara xmlns:m="http://schemas.openxmlformats.org/officeDocument/2006/math">
                    <m:oMathParaPr>
                      <m:jc m:val="left"/>
                    </m:oMathParaPr>
                    <m:oMath xmlns:m="http://schemas.openxmlformats.org/officeDocument/2006/math">
                      <m:sSub>
                        <m:sSubPr>
                          <m:ctrlPr>
                            <a:rPr lang="en-US" sz="2400" i="1" dirty="0" smtClean="0">
                              <a:latin typeface="Cambria Math" panose="02040503050406030204" pitchFamily="18" charset="0"/>
                            </a:rPr>
                          </m:ctrlPr>
                        </m:sSubPr>
                        <m:e>
                          <m:r>
                            <a:rPr lang="en-US" sz="2400" i="1" dirty="0">
                              <a:latin typeface="Cambria Math" panose="02040503050406030204" pitchFamily="18" charset="0"/>
                            </a:rPr>
                            <m:t>𝐽</m:t>
                          </m:r>
                        </m:e>
                        <m:sub>
                          <m:r>
                            <a:rPr lang="en-US" sz="2400" b="0" i="1" dirty="0" smtClean="0">
                              <a:latin typeface="Cambria Math" panose="02040503050406030204" pitchFamily="18" charset="0"/>
                            </a:rPr>
                            <m:t>𝑖𝑛𝑡</m:t>
                          </m:r>
                        </m:sub>
                      </m:sSub>
                      <m:r>
                        <a:rPr lang="en-US" sz="2400" i="1" smtClean="0">
                          <a:latin typeface="Cambria Math" panose="02040503050406030204" pitchFamily="18" charset="0"/>
                        </a:rPr>
                        <m:t>= </m:t>
                      </m:r>
                      <m:nary>
                        <m:naryPr>
                          <m:chr m:val="∑"/>
                          <m:supHide m:val="on"/>
                          <m:ctrlPr>
                            <a:rPr lang="en-US" sz="2400" i="1">
                              <a:latin typeface="Cambria Math" panose="02040503050406030204" pitchFamily="18" charset="0"/>
                            </a:rPr>
                          </m:ctrlPr>
                        </m:naryPr>
                        <m:sub>
                          <m:r>
                            <m:rPr>
                              <m:brk m:alnAt="7"/>
                            </m:rPr>
                            <a:rPr lang="en-US" sz="2400" i="1">
                              <a:latin typeface="Cambria Math" panose="02040503050406030204" pitchFamily="18" charset="0"/>
                            </a:rPr>
                            <m:t>𝑝</m:t>
                          </m:r>
                        </m:sub>
                        <m:sup/>
                        <m:e>
                          <m:r>
                            <a:rPr lang="en-US" sz="2400" i="1">
                              <a:latin typeface="Cambria Math" panose="02040503050406030204" pitchFamily="18" charset="0"/>
                            </a:rPr>
                            <m:t>𝑝</m:t>
                          </m:r>
                          <m:r>
                            <a:rPr lang="en-US" sz="2400" i="1">
                              <a:latin typeface="Cambria Math" panose="02040503050406030204" pitchFamily="18" charset="0"/>
                            </a:rPr>
                            <m:t>∗</m:t>
                          </m:r>
                          <m:r>
                            <a:rPr lang="en-US" sz="2400" i="1">
                              <a:latin typeface="Cambria Math" panose="02040503050406030204" pitchFamily="18" charset="0"/>
                            </a:rPr>
                            <m:t>𝐻</m:t>
                          </m:r>
                          <m:r>
                            <a:rPr lang="en-US" sz="2400" i="1">
                              <a:latin typeface="Cambria Math" panose="02040503050406030204" pitchFamily="18" charset="0"/>
                            </a:rPr>
                            <m:t>(</m:t>
                          </m:r>
                          <m:r>
                            <a:rPr lang="en-US" sz="2400" i="1">
                              <a:latin typeface="Cambria Math" panose="02040503050406030204" pitchFamily="18" charset="0"/>
                            </a:rPr>
                            <m:t>𝑝</m:t>
                          </m:r>
                          <m:r>
                            <a:rPr lang="en-US" sz="2400" i="1">
                              <a:latin typeface="Cambria Math" panose="02040503050406030204" pitchFamily="18" charset="0"/>
                            </a:rPr>
                            <m:t>)</m:t>
                          </m:r>
                        </m:e>
                      </m:nary>
                    </m:oMath>
                  </m:oMathPara>
                </a14:m>
                <a:endParaRPr lang="en-US" altLang="zh-CN" sz="2400" dirty="0"/>
              </a:p>
              <a:p>
                <a:r>
                  <a:rPr lang="en-US" altLang="zh-CN" sz="2400" dirty="0"/>
                  <a:t>        = </a:t>
                </a:r>
                <a:r>
                  <a:rPr lang="en-US" sz="2400" dirty="0"/>
                  <a:t>0 * 0.2 + 1 * 0.4 + 2 * 0.3 + 3 * 0.1</a:t>
                </a:r>
              </a:p>
              <a:p>
                <a:r>
                  <a:rPr lang="en-US" sz="2400" dirty="0"/>
                  <a:t>        </a:t>
                </a:r>
                <a:r>
                  <a:rPr lang="en-US" altLang="zh-CN" sz="2400" dirty="0"/>
                  <a:t>= 1.3</a:t>
                </a:r>
                <a:endParaRPr lang="en-US" sz="2400" dirty="0"/>
              </a:p>
            </p:txBody>
          </p:sp>
        </mc:Choice>
        <mc:Fallback xmlns="">
          <p:sp>
            <p:nvSpPr>
              <p:cNvPr id="10" name="Rectangle 9">
                <a:extLst>
                  <a:ext uri="{FF2B5EF4-FFF2-40B4-BE49-F238E27FC236}">
                    <a16:creationId xmlns:a16="http://schemas.microsoft.com/office/drawing/2014/main" id="{8CDAF1FA-C54C-4E46-93D6-53E623300D9B}"/>
                  </a:ext>
                </a:extLst>
              </p:cNvPr>
              <p:cNvSpPr>
                <a:spLocks noRot="1" noChangeAspect="1" noMove="1" noResize="1" noEditPoints="1" noAdjustHandles="1" noChangeArrowheads="1" noChangeShapeType="1" noTextEdit="1"/>
              </p:cNvSpPr>
              <p:nvPr/>
            </p:nvSpPr>
            <p:spPr>
              <a:xfrm>
                <a:off x="6197814" y="3871358"/>
                <a:ext cx="5528021" cy="1767792"/>
              </a:xfrm>
              <a:prstGeom prst="rect">
                <a:avLst/>
              </a:prstGeom>
              <a:blipFill>
                <a:blip r:embed="rId4"/>
                <a:stretch>
                  <a:fillRect b="-689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Rectangle 13">
                <a:extLst>
                  <a:ext uri="{FF2B5EF4-FFF2-40B4-BE49-F238E27FC236}">
                    <a16:creationId xmlns:a16="http://schemas.microsoft.com/office/drawing/2014/main" id="{FDA80CCC-357E-4ECF-B4DD-4AE822F59138}"/>
                  </a:ext>
                </a:extLst>
              </p:cNvPr>
              <p:cNvSpPr/>
              <p:nvPr/>
            </p:nvSpPr>
            <p:spPr>
              <a:xfrm>
                <a:off x="726862" y="4078656"/>
                <a:ext cx="3228063" cy="105022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400" i="1" dirty="0" smtClean="0">
                              <a:latin typeface="Cambria Math" panose="02040503050406030204" pitchFamily="18" charset="0"/>
                            </a:rPr>
                          </m:ctrlPr>
                        </m:sSubPr>
                        <m:e>
                          <m:r>
                            <a:rPr lang="en-US" sz="2400" b="0" i="1" dirty="0" smtClean="0">
                              <a:latin typeface="Cambria Math" panose="02040503050406030204" pitchFamily="18" charset="0"/>
                            </a:rPr>
                            <m:t>𝐽</m:t>
                          </m:r>
                        </m:e>
                        <m:sub>
                          <m:r>
                            <a:rPr lang="en-US" sz="2400" b="0" i="1" dirty="0" smtClean="0">
                              <a:latin typeface="Cambria Math" panose="02040503050406030204" pitchFamily="18" charset="0"/>
                            </a:rPr>
                            <m:t>𝑚𝑎𝑥</m:t>
                          </m:r>
                        </m:sub>
                      </m:sSub>
                      <m:r>
                        <a:rPr lang="en-US" sz="2400" i="1">
                          <a:latin typeface="Cambria Math" panose="02040503050406030204" pitchFamily="18" charset="0"/>
                        </a:rPr>
                        <m:t>=</m:t>
                      </m:r>
                      <m:func>
                        <m:funcPr>
                          <m:ctrlPr>
                            <a:rPr lang="en-US" sz="2400" i="1">
                              <a:latin typeface="Cambria Math" panose="02040503050406030204" pitchFamily="18" charset="0"/>
                            </a:rPr>
                          </m:ctrlPr>
                        </m:funcPr>
                        <m:fName>
                          <m:limLow>
                            <m:limLowPr>
                              <m:ctrlPr>
                                <a:rPr lang="en-US" sz="2400" i="1">
                                  <a:latin typeface="Cambria Math" panose="02040503050406030204" pitchFamily="18" charset="0"/>
                                </a:rPr>
                              </m:ctrlPr>
                            </m:limLowPr>
                            <m:e>
                              <m:r>
                                <a:rPr lang="en-US" sz="2400" i="1">
                                  <a:latin typeface="Cambria Math" panose="02040503050406030204" pitchFamily="18" charset="0"/>
                                </a:rPr>
                                <m:t>𝑎𝑟𝑔</m:t>
                              </m:r>
                              <m:r>
                                <m:rPr>
                                  <m:sty m:val="p"/>
                                </m:rPr>
                                <a:rPr lang="en-US" sz="2400">
                                  <a:latin typeface="Cambria Math" panose="02040503050406030204" pitchFamily="18" charset="0"/>
                                </a:rPr>
                                <m:t>max</m:t>
                              </m:r>
                            </m:e>
                            <m:lim>
                              <m:r>
                                <a:rPr lang="en-US" sz="2400" i="1">
                                  <a:latin typeface="Cambria Math" panose="02040503050406030204" pitchFamily="18" charset="0"/>
                                </a:rPr>
                                <m:t>𝑝</m:t>
                              </m:r>
                            </m:lim>
                          </m:limLow>
                        </m:fName>
                        <m:e>
                          <m:r>
                            <a:rPr lang="en-US" sz="2400" i="1">
                              <a:latin typeface="Cambria Math" panose="02040503050406030204" pitchFamily="18" charset="0"/>
                            </a:rPr>
                            <m:t>𝐻</m:t>
                          </m:r>
                          <m:r>
                            <a:rPr lang="en-US" sz="2400" i="1">
                              <a:latin typeface="Cambria Math" panose="02040503050406030204" pitchFamily="18" charset="0"/>
                            </a:rPr>
                            <m:t>(</m:t>
                          </m:r>
                          <m:r>
                            <a:rPr lang="en-US" sz="2400" i="1">
                              <a:latin typeface="Cambria Math" panose="02040503050406030204" pitchFamily="18" charset="0"/>
                            </a:rPr>
                            <m:t>𝑝</m:t>
                          </m:r>
                          <m:r>
                            <a:rPr lang="en-US" sz="2400" i="1">
                              <a:latin typeface="Cambria Math" panose="02040503050406030204" pitchFamily="18" charset="0"/>
                            </a:rPr>
                            <m:t>)</m:t>
                          </m:r>
                        </m:e>
                      </m:func>
                    </m:oMath>
                  </m:oMathPara>
                </a14:m>
                <a:endParaRPr lang="en-US" sz="2400" dirty="0"/>
              </a:p>
              <a:p>
                <a:r>
                  <a:rPr lang="en-US" sz="2400" dirty="0"/>
                  <a:t>             </a:t>
                </a:r>
                <a:r>
                  <a:rPr lang="en-US" altLang="zh-CN" sz="2400" dirty="0"/>
                  <a:t>= 1</a:t>
                </a:r>
                <a:endParaRPr lang="en-US" sz="2400" dirty="0"/>
              </a:p>
            </p:txBody>
          </p:sp>
        </mc:Choice>
        <mc:Fallback xmlns="">
          <p:sp>
            <p:nvSpPr>
              <p:cNvPr id="14" name="Rectangle 13">
                <a:extLst>
                  <a:ext uri="{FF2B5EF4-FFF2-40B4-BE49-F238E27FC236}">
                    <a16:creationId xmlns:a16="http://schemas.microsoft.com/office/drawing/2014/main" id="{FDA80CCC-357E-4ECF-B4DD-4AE822F59138}"/>
                  </a:ext>
                </a:extLst>
              </p:cNvPr>
              <p:cNvSpPr>
                <a:spLocks noRot="1" noChangeAspect="1" noMove="1" noResize="1" noEditPoints="1" noAdjustHandles="1" noChangeArrowheads="1" noChangeShapeType="1" noTextEdit="1"/>
              </p:cNvSpPr>
              <p:nvPr/>
            </p:nvSpPr>
            <p:spPr>
              <a:xfrm>
                <a:off x="726862" y="4078656"/>
                <a:ext cx="3228063" cy="1050224"/>
              </a:xfrm>
              <a:prstGeom prst="rect">
                <a:avLst/>
              </a:prstGeom>
              <a:blipFill>
                <a:blip r:embed="rId5"/>
                <a:stretch>
                  <a:fillRect b="-1220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Rectangle 15">
                <a:extLst>
                  <a:ext uri="{FF2B5EF4-FFF2-40B4-BE49-F238E27FC236}">
                    <a16:creationId xmlns:a16="http://schemas.microsoft.com/office/drawing/2014/main" id="{4AE96CA7-9F64-4EEE-9C62-42165F59347F}"/>
                  </a:ext>
                </a:extLst>
              </p:cNvPr>
              <p:cNvSpPr/>
              <p:nvPr/>
            </p:nvSpPr>
            <p:spPr>
              <a:xfrm>
                <a:off x="9482784" y="3034782"/>
                <a:ext cx="492764" cy="2616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1100" i="1" dirty="0">
                              <a:latin typeface="Cambria Math" panose="02040503050406030204" pitchFamily="18" charset="0"/>
                            </a:rPr>
                          </m:ctrlPr>
                        </m:sSubPr>
                        <m:e>
                          <m:r>
                            <a:rPr lang="en-US" sz="1100" i="1" dirty="0">
                              <a:latin typeface="Cambria Math" panose="02040503050406030204" pitchFamily="18" charset="0"/>
                            </a:rPr>
                            <m:t>𝐽</m:t>
                          </m:r>
                        </m:e>
                        <m:sub>
                          <m:r>
                            <a:rPr lang="en-US" sz="1100" i="1" dirty="0">
                              <a:latin typeface="Cambria Math" panose="02040503050406030204" pitchFamily="18" charset="0"/>
                            </a:rPr>
                            <m:t>𝑚𝑎𝑥</m:t>
                          </m:r>
                        </m:sub>
                      </m:sSub>
                    </m:oMath>
                  </m:oMathPara>
                </a14:m>
                <a:endParaRPr lang="en-US" sz="1100" dirty="0"/>
              </a:p>
            </p:txBody>
          </p:sp>
        </mc:Choice>
        <mc:Fallback xmlns="">
          <p:sp>
            <p:nvSpPr>
              <p:cNvPr id="16" name="Rectangle 15">
                <a:extLst>
                  <a:ext uri="{FF2B5EF4-FFF2-40B4-BE49-F238E27FC236}">
                    <a16:creationId xmlns:a16="http://schemas.microsoft.com/office/drawing/2014/main" id="{4AE96CA7-9F64-4EEE-9C62-42165F59347F}"/>
                  </a:ext>
                </a:extLst>
              </p:cNvPr>
              <p:cNvSpPr>
                <a:spLocks noRot="1" noChangeAspect="1" noMove="1" noResize="1" noEditPoints="1" noAdjustHandles="1" noChangeArrowheads="1" noChangeShapeType="1" noTextEdit="1"/>
              </p:cNvSpPr>
              <p:nvPr/>
            </p:nvSpPr>
            <p:spPr>
              <a:xfrm>
                <a:off x="9482784" y="3034782"/>
                <a:ext cx="492764" cy="261610"/>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7" name="Rectangle 16">
                <a:extLst>
                  <a:ext uri="{FF2B5EF4-FFF2-40B4-BE49-F238E27FC236}">
                    <a16:creationId xmlns:a16="http://schemas.microsoft.com/office/drawing/2014/main" id="{D2D8B407-261F-4EDE-BC1A-B432D55BEAE7}"/>
                  </a:ext>
                </a:extLst>
              </p:cNvPr>
              <p:cNvSpPr/>
              <p:nvPr/>
            </p:nvSpPr>
            <p:spPr>
              <a:xfrm>
                <a:off x="9822218" y="3034782"/>
                <a:ext cx="420628" cy="2616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1100" i="1" dirty="0" smtClean="0">
                              <a:latin typeface="Cambria Math" panose="02040503050406030204" pitchFamily="18" charset="0"/>
                            </a:rPr>
                          </m:ctrlPr>
                        </m:sSubPr>
                        <m:e>
                          <m:r>
                            <a:rPr lang="en-US" sz="1100" i="1" dirty="0">
                              <a:latin typeface="Cambria Math" panose="02040503050406030204" pitchFamily="18" charset="0"/>
                            </a:rPr>
                            <m:t>𝐽</m:t>
                          </m:r>
                        </m:e>
                        <m:sub>
                          <m:r>
                            <a:rPr lang="en-US" sz="1100" b="0" i="1" dirty="0" smtClean="0">
                              <a:latin typeface="Cambria Math" panose="02040503050406030204" pitchFamily="18" charset="0"/>
                            </a:rPr>
                            <m:t>𝑖𝑛𝑡</m:t>
                          </m:r>
                        </m:sub>
                      </m:sSub>
                    </m:oMath>
                  </m:oMathPara>
                </a14:m>
                <a:endParaRPr lang="en-US" sz="1100" dirty="0"/>
              </a:p>
            </p:txBody>
          </p:sp>
        </mc:Choice>
        <mc:Fallback xmlns="">
          <p:sp>
            <p:nvSpPr>
              <p:cNvPr id="17" name="Rectangle 16">
                <a:extLst>
                  <a:ext uri="{FF2B5EF4-FFF2-40B4-BE49-F238E27FC236}">
                    <a16:creationId xmlns:a16="http://schemas.microsoft.com/office/drawing/2014/main" id="{D2D8B407-261F-4EDE-BC1A-B432D55BEAE7}"/>
                  </a:ext>
                </a:extLst>
              </p:cNvPr>
              <p:cNvSpPr>
                <a:spLocks noRot="1" noChangeAspect="1" noMove="1" noResize="1" noEditPoints="1" noAdjustHandles="1" noChangeArrowheads="1" noChangeShapeType="1" noTextEdit="1"/>
              </p:cNvSpPr>
              <p:nvPr/>
            </p:nvSpPr>
            <p:spPr>
              <a:xfrm>
                <a:off x="9822218" y="3034782"/>
                <a:ext cx="420628" cy="261610"/>
              </a:xfrm>
              <a:prstGeom prst="rect">
                <a:avLst/>
              </a:prstGeom>
              <a:blipFill>
                <a:blip r:embed="rId7"/>
                <a:stretch>
                  <a:fillRect/>
                </a:stretch>
              </a:blipFill>
            </p:spPr>
            <p:txBody>
              <a:bodyPr/>
              <a:lstStyle/>
              <a:p>
                <a:r>
                  <a:rPr lang="en-US">
                    <a:noFill/>
                  </a:rPr>
                  <a:t> </a:t>
                </a:r>
              </a:p>
            </p:txBody>
          </p:sp>
        </mc:Fallback>
      </mc:AlternateContent>
      <p:cxnSp>
        <p:nvCxnSpPr>
          <p:cNvPr id="19" name="Straight Connector 18">
            <a:extLst>
              <a:ext uri="{FF2B5EF4-FFF2-40B4-BE49-F238E27FC236}">
                <a16:creationId xmlns:a16="http://schemas.microsoft.com/office/drawing/2014/main" id="{74A85126-66C3-47C6-A626-502D5F456EA6}"/>
              </a:ext>
            </a:extLst>
          </p:cNvPr>
          <p:cNvCxnSpPr/>
          <p:nvPr/>
        </p:nvCxnSpPr>
        <p:spPr>
          <a:xfrm flipV="1">
            <a:off x="9752692" y="3296392"/>
            <a:ext cx="0" cy="61171"/>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3E27805-8154-4147-B8B1-68C8DD397681}"/>
              </a:ext>
            </a:extLst>
          </p:cNvPr>
          <p:cNvCxnSpPr/>
          <p:nvPr/>
        </p:nvCxnSpPr>
        <p:spPr>
          <a:xfrm flipV="1">
            <a:off x="9980310" y="3296391"/>
            <a:ext cx="0" cy="61171"/>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2B1954DC-5E17-4710-87DD-1EEB87B9AEC0}"/>
              </a:ext>
            </a:extLst>
          </p:cNvPr>
          <p:cNvSpPr/>
          <p:nvPr/>
        </p:nvSpPr>
        <p:spPr>
          <a:xfrm>
            <a:off x="9975548" y="2133607"/>
            <a:ext cx="450405" cy="461665"/>
          </a:xfrm>
          <a:prstGeom prst="rect">
            <a:avLst/>
          </a:prstGeom>
        </p:spPr>
        <p:txBody>
          <a:bodyPr wrap="square">
            <a:spAutoFit/>
          </a:bodyPr>
          <a:lstStyle/>
          <a:p>
            <a:r>
              <a:rPr lang="en-US" sz="2400" dirty="0"/>
              <a:t>J?</a:t>
            </a:r>
          </a:p>
        </p:txBody>
      </p:sp>
      <p:sp>
        <p:nvSpPr>
          <p:cNvPr id="22" name="Oval 21">
            <a:extLst>
              <a:ext uri="{FF2B5EF4-FFF2-40B4-BE49-F238E27FC236}">
                <a16:creationId xmlns:a16="http://schemas.microsoft.com/office/drawing/2014/main" id="{6F21FD99-BD81-44DB-A026-0B0BD5632EA3}"/>
              </a:ext>
            </a:extLst>
          </p:cNvPr>
          <p:cNvSpPr/>
          <p:nvPr/>
        </p:nvSpPr>
        <p:spPr>
          <a:xfrm>
            <a:off x="9676492" y="2632116"/>
            <a:ext cx="152400" cy="15240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3E6B67AC-A162-456E-86DF-01A142329DD9}"/>
              </a:ext>
            </a:extLst>
          </p:cNvPr>
          <p:cNvSpPr/>
          <p:nvPr/>
        </p:nvSpPr>
        <p:spPr>
          <a:xfrm>
            <a:off x="8980742" y="2958582"/>
            <a:ext cx="152400" cy="152400"/>
          </a:xfrm>
          <a:prstGeom prst="ellipse">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E7726B84-204B-4B7D-9BC3-EA1DCBAD498E}"/>
              </a:ext>
            </a:extLst>
          </p:cNvPr>
          <p:cNvSpPr/>
          <p:nvPr/>
        </p:nvSpPr>
        <p:spPr>
          <a:xfrm>
            <a:off x="9676492" y="2632116"/>
            <a:ext cx="152400" cy="152400"/>
          </a:xfrm>
          <a:prstGeom prst="ellipse">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F9DCBC61-99E5-46FE-B019-6C1784599AB7}"/>
              </a:ext>
            </a:extLst>
          </p:cNvPr>
          <p:cNvSpPr/>
          <p:nvPr/>
        </p:nvSpPr>
        <p:spPr>
          <a:xfrm>
            <a:off x="10398010" y="2806182"/>
            <a:ext cx="152400" cy="152400"/>
          </a:xfrm>
          <a:prstGeom prst="ellipse">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0C03A5A-0133-4C5E-8940-5D3AB18B6F13}"/>
              </a:ext>
            </a:extLst>
          </p:cNvPr>
          <p:cNvSpPr/>
          <p:nvPr/>
        </p:nvSpPr>
        <p:spPr>
          <a:xfrm>
            <a:off x="11107271" y="3115087"/>
            <a:ext cx="152400" cy="152400"/>
          </a:xfrm>
          <a:prstGeom prst="ellipse">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49B0E1F2-CA48-4DD7-9105-A111FFF8566C}"/>
              </a:ext>
            </a:extLst>
          </p:cNvPr>
          <p:cNvCxnSpPr>
            <a:cxnSpLocks/>
          </p:cNvCxnSpPr>
          <p:nvPr/>
        </p:nvCxnSpPr>
        <p:spPr>
          <a:xfrm>
            <a:off x="9056942" y="3034782"/>
            <a:ext cx="838600" cy="80305"/>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01AD32C-BEE6-4AEE-B875-B5F814446549}"/>
              </a:ext>
            </a:extLst>
          </p:cNvPr>
          <p:cNvCxnSpPr>
            <a:cxnSpLocks/>
          </p:cNvCxnSpPr>
          <p:nvPr/>
        </p:nvCxnSpPr>
        <p:spPr>
          <a:xfrm>
            <a:off x="9752692" y="2724685"/>
            <a:ext cx="212375" cy="343466"/>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8209680-70D5-4EC5-BF63-36E7829F5FA0}"/>
              </a:ext>
            </a:extLst>
          </p:cNvPr>
          <p:cNvCxnSpPr>
            <a:cxnSpLocks/>
          </p:cNvCxnSpPr>
          <p:nvPr/>
        </p:nvCxnSpPr>
        <p:spPr>
          <a:xfrm flipH="1">
            <a:off x="10050818" y="2882382"/>
            <a:ext cx="422068" cy="197314"/>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D3F8653A-04FD-424C-9641-6FF1BFAE9A5C}"/>
              </a:ext>
            </a:extLst>
          </p:cNvPr>
          <p:cNvCxnSpPr>
            <a:cxnSpLocks/>
          </p:cNvCxnSpPr>
          <p:nvPr/>
        </p:nvCxnSpPr>
        <p:spPr>
          <a:xfrm flipH="1" flipV="1">
            <a:off x="10095782" y="3142712"/>
            <a:ext cx="1087689" cy="57458"/>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5" name="Content Placeholder 3">
            <a:extLst>
              <a:ext uri="{FF2B5EF4-FFF2-40B4-BE49-F238E27FC236}">
                <a16:creationId xmlns:a16="http://schemas.microsoft.com/office/drawing/2014/main" id="{B2115704-DD2D-4F83-B3FE-532ADC1D87FB}"/>
              </a:ext>
            </a:extLst>
          </p:cNvPr>
          <p:cNvSpPr txBox="1">
            <a:spLocks/>
          </p:cNvSpPr>
          <p:nvPr/>
        </p:nvSpPr>
        <p:spPr>
          <a:xfrm>
            <a:off x="1060671" y="5792566"/>
            <a:ext cx="2894254" cy="9871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Not-differentiable</a:t>
            </a:r>
          </a:p>
          <a:p>
            <a:r>
              <a:rPr lang="en-US" sz="2400" dirty="0"/>
              <a:t>Quantization Error</a:t>
            </a:r>
          </a:p>
        </p:txBody>
      </p:sp>
      <p:sp>
        <p:nvSpPr>
          <p:cNvPr id="46" name="Rectangle: Rounded Corners 45">
            <a:extLst>
              <a:ext uri="{FF2B5EF4-FFF2-40B4-BE49-F238E27FC236}">
                <a16:creationId xmlns:a16="http://schemas.microsoft.com/office/drawing/2014/main" id="{E6E17D87-6D4E-4029-B02C-734498F08AF2}"/>
              </a:ext>
            </a:extLst>
          </p:cNvPr>
          <p:cNvSpPr/>
          <p:nvPr/>
        </p:nvSpPr>
        <p:spPr>
          <a:xfrm>
            <a:off x="894681" y="5747278"/>
            <a:ext cx="3279294" cy="98719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ontent Placeholder 3">
            <a:extLst>
              <a:ext uri="{FF2B5EF4-FFF2-40B4-BE49-F238E27FC236}">
                <a16:creationId xmlns:a16="http://schemas.microsoft.com/office/drawing/2014/main" id="{1318EEAC-3E44-43B5-A137-975555FB886E}"/>
              </a:ext>
            </a:extLst>
          </p:cNvPr>
          <p:cNvSpPr txBox="1">
            <a:spLocks/>
          </p:cNvSpPr>
          <p:nvPr/>
        </p:nvSpPr>
        <p:spPr>
          <a:xfrm>
            <a:off x="6499081" y="5836107"/>
            <a:ext cx="3036810"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Differentiable</a:t>
            </a:r>
          </a:p>
          <a:p>
            <a:r>
              <a:rPr lang="en-US" sz="2400" dirty="0"/>
              <a:t>Continuous Output</a:t>
            </a:r>
          </a:p>
        </p:txBody>
      </p:sp>
      <p:sp>
        <p:nvSpPr>
          <p:cNvPr id="48" name="Rectangle: Rounded Corners 47">
            <a:extLst>
              <a:ext uri="{FF2B5EF4-FFF2-40B4-BE49-F238E27FC236}">
                <a16:creationId xmlns:a16="http://schemas.microsoft.com/office/drawing/2014/main" id="{548BB85C-C00E-4645-AF31-BCB5EFD501A5}"/>
              </a:ext>
            </a:extLst>
          </p:cNvPr>
          <p:cNvSpPr/>
          <p:nvPr/>
        </p:nvSpPr>
        <p:spPr>
          <a:xfrm>
            <a:off x="6315654" y="5747276"/>
            <a:ext cx="3220237" cy="1032487"/>
          </a:xfrm>
          <a:prstGeom prst="round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92686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500"/>
                                        <p:tgtEl>
                                          <p:spTgt spid="46"/>
                                        </p:tgtEl>
                                      </p:cBhvr>
                                    </p:animEffect>
                                  </p:childTnLst>
                                </p:cTn>
                              </p:par>
                              <p:par>
                                <p:cTn id="16" presetID="10" presetClass="entr" presetSubtype="0" fill="hold" nodeType="withEffect">
                                  <p:stCondLst>
                                    <p:cond delay="0"/>
                                  </p:stCondLst>
                                  <p:childTnLst>
                                    <p:set>
                                      <p:cBhvr>
                                        <p:cTn id="17" dur="1" fill="hold">
                                          <p:stCondLst>
                                            <p:cond delay="0"/>
                                          </p:stCondLst>
                                        </p:cTn>
                                        <p:tgtEl>
                                          <p:spTgt spid="45">
                                            <p:txEl>
                                              <p:pRg st="0" end="0"/>
                                            </p:txEl>
                                          </p:spTgt>
                                        </p:tgtEl>
                                        <p:attrNameLst>
                                          <p:attrName>style.visibility</p:attrName>
                                        </p:attrNameLst>
                                      </p:cBhvr>
                                      <p:to>
                                        <p:strVal val="visible"/>
                                      </p:to>
                                    </p:set>
                                    <p:animEffect transition="in" filter="fade">
                                      <p:cBhvr>
                                        <p:cTn id="18" dur="500"/>
                                        <p:tgtEl>
                                          <p:spTgt spid="45">
                                            <p:txEl>
                                              <p:pRg st="0" end="0"/>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5">
                                            <p:txEl>
                                              <p:pRg st="1" end="1"/>
                                            </p:txEl>
                                          </p:spTgt>
                                        </p:tgtEl>
                                        <p:attrNameLst>
                                          <p:attrName>style.visibility</p:attrName>
                                        </p:attrNameLst>
                                      </p:cBhvr>
                                      <p:to>
                                        <p:strVal val="visible"/>
                                      </p:to>
                                    </p:set>
                                    <p:animEffect transition="in" filter="fade">
                                      <p:cBhvr>
                                        <p:cTn id="21" dur="500"/>
                                        <p:tgtEl>
                                          <p:spTgt spid="45">
                                            <p:txEl>
                                              <p:pRg st="1" end="1"/>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500"/>
                                        <p:tgtEl>
                                          <p:spTgt spid="1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5">
                                            <p:txEl>
                                              <p:pRg st="0" end="0"/>
                                            </p:txEl>
                                          </p:spTgt>
                                        </p:tgtEl>
                                        <p:attrNameLst>
                                          <p:attrName>style.visibility</p:attrName>
                                        </p:attrNameLst>
                                      </p:cBhvr>
                                      <p:to>
                                        <p:strVal val="visible"/>
                                      </p:to>
                                    </p:set>
                                    <p:animEffect transition="in" filter="fade">
                                      <p:cBhvr>
                                        <p:cTn id="35" dur="500"/>
                                        <p:tgtEl>
                                          <p:spTgt spid="5">
                                            <p:txEl>
                                              <p:pRg st="0" end="0"/>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500"/>
                                        <p:tgtEl>
                                          <p:spTgt spid="10"/>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xit" presetSubtype="0" fill="hold" grpId="1" nodeType="clickEffect">
                                  <p:stCondLst>
                                    <p:cond delay="0"/>
                                  </p:stCondLst>
                                  <p:childTnLst>
                                    <p:animEffect transition="out" filter="fade">
                                      <p:cBhvr>
                                        <p:cTn id="42" dur="500"/>
                                        <p:tgtEl>
                                          <p:spTgt spid="22"/>
                                        </p:tgtEl>
                                      </p:cBhvr>
                                    </p:animEffect>
                                    <p:set>
                                      <p:cBhvr>
                                        <p:cTn id="43" dur="1" fill="hold">
                                          <p:stCondLst>
                                            <p:cond delay="499"/>
                                          </p:stCondLst>
                                        </p:cTn>
                                        <p:tgtEl>
                                          <p:spTgt spid="22"/>
                                        </p:tgtEl>
                                        <p:attrNameLst>
                                          <p:attrName>style.visibility</p:attrName>
                                        </p:attrNameLst>
                                      </p:cBhvr>
                                      <p:to>
                                        <p:strVal val="hidden"/>
                                      </p:to>
                                    </p:set>
                                  </p:childTnLst>
                                </p:cTn>
                              </p:par>
                              <p:par>
                                <p:cTn id="44" presetID="10" presetClass="entr" presetSubtype="0"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fade">
                                      <p:cBhvr>
                                        <p:cTn id="49" dur="500"/>
                                        <p:tgtEl>
                                          <p:spTgt spid="24"/>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fade">
                                      <p:cBhvr>
                                        <p:cTn id="52" dur="500"/>
                                        <p:tgtEl>
                                          <p:spTgt spid="2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fade">
                                      <p:cBhvr>
                                        <p:cTn id="55" dur="500"/>
                                        <p:tgtEl>
                                          <p:spTgt spid="26"/>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29"/>
                                        </p:tgtEl>
                                        <p:attrNameLst>
                                          <p:attrName>style.visibility</p:attrName>
                                        </p:attrNameLst>
                                      </p:cBhvr>
                                      <p:to>
                                        <p:strVal val="visible"/>
                                      </p:to>
                                    </p:set>
                                    <p:animEffect transition="in" filter="fade">
                                      <p:cBhvr>
                                        <p:cTn id="60" dur="500"/>
                                        <p:tgtEl>
                                          <p:spTgt spid="29"/>
                                        </p:tgtEl>
                                      </p:cBhvr>
                                    </p:animEffect>
                                  </p:childTnLst>
                                </p:cTn>
                              </p:par>
                              <p:par>
                                <p:cTn id="61" presetID="10" presetClass="entr" presetSubtype="0" fill="hold" nodeType="withEffect">
                                  <p:stCondLst>
                                    <p:cond delay="0"/>
                                  </p:stCondLst>
                                  <p:childTnLst>
                                    <p:set>
                                      <p:cBhvr>
                                        <p:cTn id="62" dur="1" fill="hold">
                                          <p:stCondLst>
                                            <p:cond delay="0"/>
                                          </p:stCondLst>
                                        </p:cTn>
                                        <p:tgtEl>
                                          <p:spTgt spid="28"/>
                                        </p:tgtEl>
                                        <p:attrNameLst>
                                          <p:attrName>style.visibility</p:attrName>
                                        </p:attrNameLst>
                                      </p:cBhvr>
                                      <p:to>
                                        <p:strVal val="visible"/>
                                      </p:to>
                                    </p:set>
                                    <p:animEffect transition="in" filter="fade">
                                      <p:cBhvr>
                                        <p:cTn id="63" dur="500"/>
                                        <p:tgtEl>
                                          <p:spTgt spid="28"/>
                                        </p:tgtEl>
                                      </p:cBhvr>
                                    </p:animEffect>
                                  </p:childTnLst>
                                </p:cTn>
                              </p:par>
                              <p:par>
                                <p:cTn id="64" presetID="10" presetClass="entr" presetSubtype="0" fill="hold" nodeType="with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fade">
                                      <p:cBhvr>
                                        <p:cTn id="66" dur="500"/>
                                        <p:tgtEl>
                                          <p:spTgt spid="32"/>
                                        </p:tgtEl>
                                      </p:cBhvr>
                                    </p:animEffect>
                                  </p:childTnLst>
                                </p:cTn>
                              </p:par>
                              <p:par>
                                <p:cTn id="67" presetID="10" presetClass="entr" presetSubtype="0" fill="hold" nodeType="withEffect">
                                  <p:stCondLst>
                                    <p:cond delay="0"/>
                                  </p:stCondLst>
                                  <p:childTnLst>
                                    <p:set>
                                      <p:cBhvr>
                                        <p:cTn id="68" dur="1" fill="hold">
                                          <p:stCondLst>
                                            <p:cond delay="0"/>
                                          </p:stCondLst>
                                        </p:cTn>
                                        <p:tgtEl>
                                          <p:spTgt spid="42"/>
                                        </p:tgtEl>
                                        <p:attrNameLst>
                                          <p:attrName>style.visibility</p:attrName>
                                        </p:attrNameLst>
                                      </p:cBhvr>
                                      <p:to>
                                        <p:strVal val="visible"/>
                                      </p:to>
                                    </p:set>
                                    <p:animEffect transition="in" filter="fade">
                                      <p:cBhvr>
                                        <p:cTn id="69" dur="500"/>
                                        <p:tgtEl>
                                          <p:spTgt spid="42"/>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7"/>
                                        </p:tgtEl>
                                        <p:attrNameLst>
                                          <p:attrName>style.visibility</p:attrName>
                                        </p:attrNameLst>
                                      </p:cBhvr>
                                      <p:to>
                                        <p:strVal val="visible"/>
                                      </p:to>
                                    </p:set>
                                    <p:animEffect transition="in" filter="fade">
                                      <p:cBhvr>
                                        <p:cTn id="72" dur="500"/>
                                        <p:tgtEl>
                                          <p:spTgt spid="17"/>
                                        </p:tgtEl>
                                      </p:cBhvr>
                                    </p:animEffect>
                                  </p:childTnLst>
                                </p:cTn>
                              </p:par>
                              <p:par>
                                <p:cTn id="73" presetID="10" presetClass="entr" presetSubtype="0" fill="hold" nodeType="withEffect">
                                  <p:stCondLst>
                                    <p:cond delay="0"/>
                                  </p:stCondLst>
                                  <p:childTnLst>
                                    <p:set>
                                      <p:cBhvr>
                                        <p:cTn id="74" dur="1" fill="hold">
                                          <p:stCondLst>
                                            <p:cond delay="0"/>
                                          </p:stCondLst>
                                        </p:cTn>
                                        <p:tgtEl>
                                          <p:spTgt spid="20"/>
                                        </p:tgtEl>
                                        <p:attrNameLst>
                                          <p:attrName>style.visibility</p:attrName>
                                        </p:attrNameLst>
                                      </p:cBhvr>
                                      <p:to>
                                        <p:strVal val="visible"/>
                                      </p:to>
                                    </p:set>
                                    <p:animEffect transition="in" filter="fade">
                                      <p:cBhvr>
                                        <p:cTn id="75" dur="500"/>
                                        <p:tgtEl>
                                          <p:spTgt spid="20"/>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48"/>
                                        </p:tgtEl>
                                        <p:attrNameLst>
                                          <p:attrName>style.visibility</p:attrName>
                                        </p:attrNameLst>
                                      </p:cBhvr>
                                      <p:to>
                                        <p:strVal val="visible"/>
                                      </p:to>
                                    </p:set>
                                    <p:animEffect transition="in" filter="fade">
                                      <p:cBhvr>
                                        <p:cTn id="80" dur="500"/>
                                        <p:tgtEl>
                                          <p:spTgt spid="48"/>
                                        </p:tgtEl>
                                      </p:cBhvr>
                                    </p:animEffect>
                                  </p:childTnLst>
                                </p:cTn>
                              </p:par>
                              <p:par>
                                <p:cTn id="81" presetID="10" presetClass="entr" presetSubtype="0" fill="hold" nodeType="withEffect">
                                  <p:stCondLst>
                                    <p:cond delay="0"/>
                                  </p:stCondLst>
                                  <p:childTnLst>
                                    <p:set>
                                      <p:cBhvr>
                                        <p:cTn id="82" dur="1" fill="hold">
                                          <p:stCondLst>
                                            <p:cond delay="0"/>
                                          </p:stCondLst>
                                        </p:cTn>
                                        <p:tgtEl>
                                          <p:spTgt spid="47">
                                            <p:txEl>
                                              <p:pRg st="0" end="0"/>
                                            </p:txEl>
                                          </p:spTgt>
                                        </p:tgtEl>
                                        <p:attrNameLst>
                                          <p:attrName>style.visibility</p:attrName>
                                        </p:attrNameLst>
                                      </p:cBhvr>
                                      <p:to>
                                        <p:strVal val="visible"/>
                                      </p:to>
                                    </p:set>
                                    <p:animEffect transition="in" filter="fade">
                                      <p:cBhvr>
                                        <p:cTn id="83" dur="500"/>
                                        <p:tgtEl>
                                          <p:spTgt spid="47">
                                            <p:txEl>
                                              <p:pRg st="0" end="0"/>
                                            </p:txEl>
                                          </p:spTgt>
                                        </p:tgtEl>
                                      </p:cBhvr>
                                    </p:animEffect>
                                  </p:childTnLst>
                                </p:cTn>
                              </p:par>
                              <p:par>
                                <p:cTn id="84" presetID="10" presetClass="entr" presetSubtype="0" fill="hold" nodeType="withEffect">
                                  <p:stCondLst>
                                    <p:cond delay="0"/>
                                  </p:stCondLst>
                                  <p:childTnLst>
                                    <p:set>
                                      <p:cBhvr>
                                        <p:cTn id="85" dur="1" fill="hold">
                                          <p:stCondLst>
                                            <p:cond delay="0"/>
                                          </p:stCondLst>
                                        </p:cTn>
                                        <p:tgtEl>
                                          <p:spTgt spid="47">
                                            <p:txEl>
                                              <p:pRg st="1" end="1"/>
                                            </p:txEl>
                                          </p:spTgt>
                                        </p:tgtEl>
                                        <p:attrNameLst>
                                          <p:attrName>style.visibility</p:attrName>
                                        </p:attrNameLst>
                                      </p:cBhvr>
                                      <p:to>
                                        <p:strVal val="visible"/>
                                      </p:to>
                                    </p:set>
                                    <p:animEffect transition="in" filter="fade">
                                      <p:cBhvr>
                                        <p:cTn id="86" dur="500"/>
                                        <p:tgtEl>
                                          <p:spTgt spid="4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P spid="10" grpId="0"/>
      <p:bldP spid="14" grpId="0"/>
      <p:bldP spid="16" grpId="0"/>
      <p:bldP spid="17" grpId="0"/>
      <p:bldP spid="22" grpId="0" animBg="1"/>
      <p:bldP spid="22" grpId="1" animBg="1"/>
      <p:bldP spid="23" grpId="0" animBg="1"/>
      <p:bldP spid="24" grpId="0" animBg="1"/>
      <p:bldP spid="25" grpId="0" animBg="1"/>
      <p:bldP spid="26" grpId="0" animBg="1"/>
      <p:bldP spid="46" grpId="0" animBg="1"/>
      <p:bldP spid="4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Integral Regression: Taking Expectation</a:t>
            </a:r>
          </a:p>
        </p:txBody>
      </p:sp>
      <p:pic>
        <p:nvPicPr>
          <p:cNvPr id="7" name="Content Placeholder 4"/>
          <p:cNvPicPr>
            <a:picLocks noChangeAspect="1"/>
          </p:cNvPicPr>
          <p:nvPr/>
        </p:nvPicPr>
        <p:blipFill>
          <a:blip r:embed="rId3"/>
          <a:stretch>
            <a:fillRect/>
          </a:stretch>
        </p:blipFill>
        <p:spPr>
          <a:xfrm>
            <a:off x="3494656" y="4421574"/>
            <a:ext cx="1732367" cy="1668206"/>
          </a:xfrm>
          <a:prstGeom prst="rect">
            <a:avLst/>
          </a:prstGeom>
        </p:spPr>
      </p:pic>
      <p:pic>
        <p:nvPicPr>
          <p:cNvPr id="8" name="Picture 7"/>
          <p:cNvPicPr>
            <a:picLocks noChangeAspect="1"/>
          </p:cNvPicPr>
          <p:nvPr/>
        </p:nvPicPr>
        <p:blipFill>
          <a:blip r:embed="rId4"/>
          <a:stretch>
            <a:fillRect/>
          </a:stretch>
        </p:blipFill>
        <p:spPr>
          <a:xfrm>
            <a:off x="839788" y="4421574"/>
            <a:ext cx="1668206" cy="1668206"/>
          </a:xfrm>
          <a:prstGeom prst="rect">
            <a:avLst/>
          </a:prstGeom>
        </p:spPr>
      </p:pic>
      <p:sp>
        <p:nvSpPr>
          <p:cNvPr id="9" name="Arrow: Right 8"/>
          <p:cNvSpPr/>
          <p:nvPr/>
        </p:nvSpPr>
        <p:spPr>
          <a:xfrm>
            <a:off x="2682619" y="49958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5"/>
          <a:stretch>
            <a:fillRect/>
          </a:stretch>
        </p:blipFill>
        <p:spPr>
          <a:xfrm>
            <a:off x="7730405" y="4389904"/>
            <a:ext cx="1733858" cy="1735197"/>
          </a:xfrm>
          <a:prstGeom prst="rect">
            <a:avLst/>
          </a:prstGeom>
        </p:spPr>
      </p:pic>
      <p:sp>
        <p:nvSpPr>
          <p:cNvPr id="22" name="Arrow: Right 21">
            <a:extLst>
              <a:ext uri="{FF2B5EF4-FFF2-40B4-BE49-F238E27FC236}">
                <a16:creationId xmlns:a16="http://schemas.microsoft.com/office/drawing/2014/main" id="{9A2C82CE-CC46-4B50-B0B4-609A5D96EFC6}"/>
              </a:ext>
            </a:extLst>
          </p:cNvPr>
          <p:cNvSpPr/>
          <p:nvPr/>
        </p:nvSpPr>
        <p:spPr>
          <a:xfrm>
            <a:off x="6185058" y="4995862"/>
            <a:ext cx="637412" cy="4851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DDDBFED1-2FF8-4277-AD17-8584B4F949DC}"/>
              </a:ext>
            </a:extLst>
          </p:cNvPr>
          <p:cNvPicPr>
            <a:picLocks noChangeAspect="1"/>
          </p:cNvPicPr>
          <p:nvPr/>
        </p:nvPicPr>
        <p:blipFill>
          <a:blip r:embed="rId6"/>
          <a:stretch>
            <a:fillRect/>
          </a:stretch>
        </p:blipFill>
        <p:spPr>
          <a:xfrm>
            <a:off x="5578487" y="6286047"/>
            <a:ext cx="2021944" cy="372645"/>
          </a:xfrm>
          <a:prstGeom prst="rect">
            <a:avLst/>
          </a:prstGeom>
        </p:spPr>
      </p:pic>
      <p:sp>
        <p:nvSpPr>
          <p:cNvPr id="24" name="Rectangle: Rounded Corners 23">
            <a:extLst>
              <a:ext uri="{FF2B5EF4-FFF2-40B4-BE49-F238E27FC236}">
                <a16:creationId xmlns:a16="http://schemas.microsoft.com/office/drawing/2014/main" id="{B0B5FA4E-0CB3-47F1-9E58-952430D469FD}"/>
              </a:ext>
            </a:extLst>
          </p:cNvPr>
          <p:cNvSpPr/>
          <p:nvPr/>
        </p:nvSpPr>
        <p:spPr>
          <a:xfrm>
            <a:off x="5513294" y="6143570"/>
            <a:ext cx="2163057" cy="631038"/>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17CEF536-944B-4CF8-8DFB-94D632FB8F9B}"/>
              </a:ext>
            </a:extLst>
          </p:cNvPr>
          <p:cNvPicPr>
            <a:picLocks noChangeAspect="1"/>
          </p:cNvPicPr>
          <p:nvPr/>
        </p:nvPicPr>
        <p:blipFill>
          <a:blip r:embed="rId7"/>
          <a:stretch>
            <a:fillRect/>
          </a:stretch>
        </p:blipFill>
        <p:spPr>
          <a:xfrm>
            <a:off x="967779" y="6204042"/>
            <a:ext cx="108971" cy="222616"/>
          </a:xfrm>
          <a:prstGeom prst="rect">
            <a:avLst/>
          </a:prstGeom>
        </p:spPr>
      </p:pic>
      <p:pic>
        <p:nvPicPr>
          <p:cNvPr id="26" name="Picture 25">
            <a:extLst>
              <a:ext uri="{FF2B5EF4-FFF2-40B4-BE49-F238E27FC236}">
                <a16:creationId xmlns:a16="http://schemas.microsoft.com/office/drawing/2014/main" id="{7785B274-9740-49C1-81D9-B921D3E6ED2D}"/>
              </a:ext>
            </a:extLst>
          </p:cNvPr>
          <p:cNvPicPr>
            <a:picLocks noChangeAspect="1"/>
          </p:cNvPicPr>
          <p:nvPr/>
        </p:nvPicPr>
        <p:blipFill>
          <a:blip r:embed="rId8"/>
          <a:stretch>
            <a:fillRect/>
          </a:stretch>
        </p:blipFill>
        <p:spPr>
          <a:xfrm>
            <a:off x="2550453" y="6208313"/>
            <a:ext cx="320498" cy="214594"/>
          </a:xfrm>
          <a:prstGeom prst="rect">
            <a:avLst/>
          </a:prstGeom>
        </p:spPr>
      </p:pic>
      <p:pic>
        <p:nvPicPr>
          <p:cNvPr id="27" name="Picture 26">
            <a:extLst>
              <a:ext uri="{FF2B5EF4-FFF2-40B4-BE49-F238E27FC236}">
                <a16:creationId xmlns:a16="http://schemas.microsoft.com/office/drawing/2014/main" id="{66454535-FA90-413C-9709-954E93C8B293}"/>
              </a:ext>
            </a:extLst>
          </p:cNvPr>
          <p:cNvPicPr>
            <a:picLocks noChangeAspect="1"/>
          </p:cNvPicPr>
          <p:nvPr/>
        </p:nvPicPr>
        <p:blipFill>
          <a:blip r:embed="rId9"/>
          <a:stretch>
            <a:fillRect/>
          </a:stretch>
        </p:blipFill>
        <p:spPr>
          <a:xfrm>
            <a:off x="3788613" y="6218528"/>
            <a:ext cx="280291" cy="204379"/>
          </a:xfrm>
          <a:prstGeom prst="rect">
            <a:avLst/>
          </a:prstGeom>
        </p:spPr>
      </p:pic>
      <p:pic>
        <p:nvPicPr>
          <p:cNvPr id="28" name="Picture 27">
            <a:extLst>
              <a:ext uri="{FF2B5EF4-FFF2-40B4-BE49-F238E27FC236}">
                <a16:creationId xmlns:a16="http://schemas.microsoft.com/office/drawing/2014/main" id="{67982038-A9BE-452E-BBCF-038417CA8B12}"/>
              </a:ext>
            </a:extLst>
          </p:cNvPr>
          <p:cNvPicPr>
            <a:picLocks noChangeAspect="1"/>
          </p:cNvPicPr>
          <p:nvPr/>
        </p:nvPicPr>
        <p:blipFill>
          <a:blip r:embed="rId10"/>
          <a:stretch>
            <a:fillRect/>
          </a:stretch>
        </p:blipFill>
        <p:spPr>
          <a:xfrm>
            <a:off x="8228985" y="6190231"/>
            <a:ext cx="257131" cy="227462"/>
          </a:xfrm>
          <a:prstGeom prst="rect">
            <a:avLst/>
          </a:prstGeom>
        </p:spPr>
      </p:pic>
      <p:sp>
        <p:nvSpPr>
          <p:cNvPr id="29" name="TextBox 28">
            <a:extLst>
              <a:ext uri="{FF2B5EF4-FFF2-40B4-BE49-F238E27FC236}">
                <a16:creationId xmlns:a16="http://schemas.microsoft.com/office/drawing/2014/main" id="{8BAE4356-B04D-4C62-AAFD-22DE894D7ECB}"/>
              </a:ext>
            </a:extLst>
          </p:cNvPr>
          <p:cNvSpPr txBox="1"/>
          <p:nvPr/>
        </p:nvSpPr>
        <p:spPr>
          <a:xfrm>
            <a:off x="984061" y="6130335"/>
            <a:ext cx="1423618" cy="369332"/>
          </a:xfrm>
          <a:prstGeom prst="rect">
            <a:avLst/>
          </a:prstGeom>
          <a:noFill/>
        </p:spPr>
        <p:txBody>
          <a:bodyPr wrap="square" rtlCol="0">
            <a:spAutoFit/>
          </a:bodyPr>
          <a:lstStyle/>
          <a:p>
            <a:r>
              <a:rPr lang="en-US" altLang="zh-CN" dirty="0"/>
              <a:t>: Input image</a:t>
            </a:r>
            <a:endParaRPr lang="en-US" dirty="0"/>
          </a:p>
        </p:txBody>
      </p:sp>
      <p:sp>
        <p:nvSpPr>
          <p:cNvPr id="30" name="TextBox 29">
            <a:extLst>
              <a:ext uri="{FF2B5EF4-FFF2-40B4-BE49-F238E27FC236}">
                <a16:creationId xmlns:a16="http://schemas.microsoft.com/office/drawing/2014/main" id="{6E3DE008-4104-43C1-BD63-BEE80220D673}"/>
              </a:ext>
            </a:extLst>
          </p:cNvPr>
          <p:cNvSpPr txBox="1"/>
          <p:nvPr/>
        </p:nvSpPr>
        <p:spPr>
          <a:xfrm>
            <a:off x="2770609" y="6130335"/>
            <a:ext cx="724047" cy="369332"/>
          </a:xfrm>
          <a:prstGeom prst="rect">
            <a:avLst/>
          </a:prstGeom>
          <a:noFill/>
        </p:spPr>
        <p:txBody>
          <a:bodyPr wrap="square" rtlCol="0">
            <a:spAutoFit/>
          </a:bodyPr>
          <a:lstStyle/>
          <a:p>
            <a:r>
              <a:rPr lang="en-US" altLang="zh-CN" dirty="0"/>
              <a:t>: CNN</a:t>
            </a:r>
            <a:endParaRPr lang="en-US" dirty="0"/>
          </a:p>
        </p:txBody>
      </p:sp>
      <p:sp>
        <p:nvSpPr>
          <p:cNvPr id="31" name="TextBox 30">
            <a:extLst>
              <a:ext uri="{FF2B5EF4-FFF2-40B4-BE49-F238E27FC236}">
                <a16:creationId xmlns:a16="http://schemas.microsoft.com/office/drawing/2014/main" id="{E2820C82-8CA3-4A5C-8EA8-6E51847F3BF4}"/>
              </a:ext>
            </a:extLst>
          </p:cNvPr>
          <p:cNvSpPr txBox="1"/>
          <p:nvPr/>
        </p:nvSpPr>
        <p:spPr>
          <a:xfrm>
            <a:off x="3963943" y="6130793"/>
            <a:ext cx="1213867" cy="369332"/>
          </a:xfrm>
          <a:prstGeom prst="rect">
            <a:avLst/>
          </a:prstGeom>
          <a:noFill/>
        </p:spPr>
        <p:txBody>
          <a:bodyPr wrap="square" rtlCol="0">
            <a:spAutoFit/>
          </a:bodyPr>
          <a:lstStyle/>
          <a:p>
            <a:r>
              <a:rPr lang="en-US" altLang="zh-CN" dirty="0"/>
              <a:t>: Heatmap</a:t>
            </a:r>
            <a:endParaRPr lang="en-US" dirty="0"/>
          </a:p>
        </p:txBody>
      </p:sp>
      <p:sp>
        <p:nvSpPr>
          <p:cNvPr id="35" name="TextBox 34">
            <a:extLst>
              <a:ext uri="{FF2B5EF4-FFF2-40B4-BE49-F238E27FC236}">
                <a16:creationId xmlns:a16="http://schemas.microsoft.com/office/drawing/2014/main" id="{853F41C4-A212-4139-A9AB-7EE64DB0BB40}"/>
              </a:ext>
            </a:extLst>
          </p:cNvPr>
          <p:cNvSpPr txBox="1"/>
          <p:nvPr/>
        </p:nvSpPr>
        <p:spPr>
          <a:xfrm>
            <a:off x="8387627" y="6125101"/>
            <a:ext cx="789702" cy="369332"/>
          </a:xfrm>
          <a:prstGeom prst="rect">
            <a:avLst/>
          </a:prstGeom>
          <a:noFill/>
        </p:spPr>
        <p:txBody>
          <a:bodyPr wrap="square" rtlCol="0">
            <a:spAutoFit/>
          </a:bodyPr>
          <a:lstStyle/>
          <a:p>
            <a:r>
              <a:rPr lang="en-US" altLang="zh-CN" dirty="0"/>
              <a:t>: Joint</a:t>
            </a:r>
            <a:endParaRPr lang="en-US" dirty="0"/>
          </a:p>
        </p:txBody>
      </p:sp>
      <p:sp>
        <p:nvSpPr>
          <p:cNvPr id="36" name="Content Placeholder 3">
            <a:extLst>
              <a:ext uri="{FF2B5EF4-FFF2-40B4-BE49-F238E27FC236}">
                <a16:creationId xmlns:a16="http://schemas.microsoft.com/office/drawing/2014/main" id="{902A467D-9649-4393-B934-3BAA29AB07F9}"/>
              </a:ext>
            </a:extLst>
          </p:cNvPr>
          <p:cNvSpPr txBox="1">
            <a:spLocks/>
          </p:cNvSpPr>
          <p:nvPr/>
        </p:nvSpPr>
        <p:spPr>
          <a:xfrm>
            <a:off x="1179716" y="1690688"/>
            <a:ext cx="3740619" cy="147273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dirty="0"/>
              <a:t>Not-differentiable</a:t>
            </a:r>
          </a:p>
          <a:p>
            <a:r>
              <a:rPr lang="en-US" sz="2400" b="1" dirty="0"/>
              <a:t>Quantization error</a:t>
            </a:r>
          </a:p>
          <a:p>
            <a:r>
              <a:rPr lang="en-US" sz="2400" dirty="0"/>
              <a:t>Ambiguity</a:t>
            </a:r>
          </a:p>
        </p:txBody>
      </p:sp>
      <p:sp>
        <p:nvSpPr>
          <p:cNvPr id="37" name="Rectangle: Rounded Corners 36">
            <a:extLst>
              <a:ext uri="{FF2B5EF4-FFF2-40B4-BE49-F238E27FC236}">
                <a16:creationId xmlns:a16="http://schemas.microsoft.com/office/drawing/2014/main" id="{110EBE5B-1F5D-456D-A03B-3B035EF4604E}"/>
              </a:ext>
            </a:extLst>
          </p:cNvPr>
          <p:cNvSpPr/>
          <p:nvPr/>
        </p:nvSpPr>
        <p:spPr>
          <a:xfrm>
            <a:off x="1013726" y="1645399"/>
            <a:ext cx="4365517" cy="1472734"/>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CAE8FF3E-922D-4E40-BEEF-F8953A137BD0}"/>
              </a:ext>
            </a:extLst>
          </p:cNvPr>
          <p:cNvCxnSpPr/>
          <p:nvPr/>
        </p:nvCxnSpPr>
        <p:spPr>
          <a:xfrm flipH="1">
            <a:off x="5578487" y="5629833"/>
            <a:ext cx="1757082"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9" name="Multiplication Sign 38">
            <a:extLst>
              <a:ext uri="{FF2B5EF4-FFF2-40B4-BE49-F238E27FC236}">
                <a16:creationId xmlns:a16="http://schemas.microsoft.com/office/drawing/2014/main" id="{13A4B274-0F22-476A-87D0-BAD1C98BF577}"/>
              </a:ext>
            </a:extLst>
          </p:cNvPr>
          <p:cNvSpPr/>
          <p:nvPr/>
        </p:nvSpPr>
        <p:spPr>
          <a:xfrm>
            <a:off x="6328788" y="5489776"/>
            <a:ext cx="287460" cy="280113"/>
          </a:xfrm>
          <a:prstGeom prst="mathMultiply">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E2F26F62-DFE8-4B55-9C63-A80D9DB66A51}"/>
              </a:ext>
            </a:extLst>
          </p:cNvPr>
          <p:cNvSpPr txBox="1"/>
          <p:nvPr/>
        </p:nvSpPr>
        <p:spPr>
          <a:xfrm>
            <a:off x="5327864" y="5664193"/>
            <a:ext cx="2402541" cy="307777"/>
          </a:xfrm>
          <a:prstGeom prst="rect">
            <a:avLst/>
          </a:prstGeom>
          <a:noFill/>
        </p:spPr>
        <p:txBody>
          <a:bodyPr wrap="square" rtlCol="0">
            <a:spAutoFit/>
          </a:bodyPr>
          <a:lstStyle/>
          <a:p>
            <a:r>
              <a:rPr lang="en-US" sz="1400" dirty="0">
                <a:solidFill>
                  <a:srgbClr val="FF0000"/>
                </a:solidFill>
              </a:rPr>
              <a:t>Not a component of learning</a:t>
            </a:r>
          </a:p>
        </p:txBody>
      </p:sp>
      <p:cxnSp>
        <p:nvCxnSpPr>
          <p:cNvPr id="41" name="Straight Arrow Connector 40">
            <a:extLst>
              <a:ext uri="{FF2B5EF4-FFF2-40B4-BE49-F238E27FC236}">
                <a16:creationId xmlns:a16="http://schemas.microsoft.com/office/drawing/2014/main" id="{70B156A1-76B1-4320-B50F-1D9FA1C938F0}"/>
              </a:ext>
            </a:extLst>
          </p:cNvPr>
          <p:cNvCxnSpPr>
            <a:cxnSpLocks/>
          </p:cNvCxnSpPr>
          <p:nvPr/>
        </p:nvCxnSpPr>
        <p:spPr>
          <a:xfrm flipH="1">
            <a:off x="2548415" y="5620868"/>
            <a:ext cx="84883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90FA187-5C2F-4C46-9E41-ECE642EDFDC9}"/>
              </a:ext>
            </a:extLst>
          </p:cNvPr>
          <p:cNvCxnSpPr>
            <a:cxnSpLocks/>
          </p:cNvCxnSpPr>
          <p:nvPr/>
        </p:nvCxnSpPr>
        <p:spPr>
          <a:xfrm>
            <a:off x="2902163" y="5592809"/>
            <a:ext cx="76414" cy="116945"/>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A39484C-F961-444F-8F12-227483BB8FE0}"/>
              </a:ext>
            </a:extLst>
          </p:cNvPr>
          <p:cNvCxnSpPr>
            <a:cxnSpLocks/>
          </p:cNvCxnSpPr>
          <p:nvPr/>
        </p:nvCxnSpPr>
        <p:spPr>
          <a:xfrm flipV="1">
            <a:off x="2941842" y="5504956"/>
            <a:ext cx="167490" cy="204798"/>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F2162A49-E08E-46E6-A178-2AA01ED22A0D}"/>
              </a:ext>
            </a:extLst>
          </p:cNvPr>
          <p:cNvSpPr txBox="1"/>
          <p:nvPr/>
        </p:nvSpPr>
        <p:spPr>
          <a:xfrm>
            <a:off x="2511379" y="5664193"/>
            <a:ext cx="1034077" cy="307777"/>
          </a:xfrm>
          <a:prstGeom prst="rect">
            <a:avLst/>
          </a:prstGeom>
          <a:noFill/>
        </p:spPr>
        <p:txBody>
          <a:bodyPr wrap="square" rtlCol="0">
            <a:spAutoFit/>
          </a:bodyPr>
          <a:lstStyle/>
          <a:p>
            <a:r>
              <a:rPr lang="en-US" sz="1400" dirty="0">
                <a:solidFill>
                  <a:srgbClr val="00B050"/>
                </a:solidFill>
              </a:rPr>
              <a:t>BP to learn</a:t>
            </a:r>
          </a:p>
        </p:txBody>
      </p:sp>
      <p:sp>
        <p:nvSpPr>
          <p:cNvPr id="45" name="TextBox 44">
            <a:extLst>
              <a:ext uri="{FF2B5EF4-FFF2-40B4-BE49-F238E27FC236}">
                <a16:creationId xmlns:a16="http://schemas.microsoft.com/office/drawing/2014/main" id="{6E6009CC-1DEA-4444-AC1C-FA12C273E5D6}"/>
              </a:ext>
            </a:extLst>
          </p:cNvPr>
          <p:cNvSpPr txBox="1"/>
          <p:nvPr/>
        </p:nvSpPr>
        <p:spPr>
          <a:xfrm>
            <a:off x="3757009" y="3860492"/>
            <a:ext cx="1207660" cy="307777"/>
          </a:xfrm>
          <a:prstGeom prst="rect">
            <a:avLst/>
          </a:prstGeom>
          <a:noFill/>
        </p:spPr>
        <p:txBody>
          <a:bodyPr wrap="square" rtlCol="0">
            <a:spAutoFit/>
          </a:bodyPr>
          <a:lstStyle/>
          <a:p>
            <a:r>
              <a:rPr lang="en-US" sz="1400" dirty="0">
                <a:solidFill>
                  <a:srgbClr val="00B050"/>
                </a:solidFill>
              </a:rPr>
              <a:t>Heatmap Loss</a:t>
            </a:r>
          </a:p>
        </p:txBody>
      </p:sp>
      <p:cxnSp>
        <p:nvCxnSpPr>
          <p:cNvPr id="46" name="Straight Arrow Connector 45">
            <a:extLst>
              <a:ext uri="{FF2B5EF4-FFF2-40B4-BE49-F238E27FC236}">
                <a16:creationId xmlns:a16="http://schemas.microsoft.com/office/drawing/2014/main" id="{95504B75-4FEB-4924-8BEE-C5A5893CF54A}"/>
              </a:ext>
            </a:extLst>
          </p:cNvPr>
          <p:cNvCxnSpPr>
            <a:cxnSpLocks/>
            <a:stCxn id="45" idx="2"/>
          </p:cNvCxnSpPr>
          <p:nvPr/>
        </p:nvCxnSpPr>
        <p:spPr>
          <a:xfrm>
            <a:off x="4360839" y="4168269"/>
            <a:ext cx="1" cy="25330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5D69E0CC-4CA0-4E95-AF3A-04CA80911DDC}"/>
              </a:ext>
            </a:extLst>
          </p:cNvPr>
          <p:cNvPicPr>
            <a:picLocks noChangeAspect="1"/>
          </p:cNvPicPr>
          <p:nvPr/>
        </p:nvPicPr>
        <p:blipFill>
          <a:blip r:embed="rId11"/>
          <a:stretch>
            <a:fillRect/>
          </a:stretch>
        </p:blipFill>
        <p:spPr>
          <a:xfrm>
            <a:off x="5641242" y="4262810"/>
            <a:ext cx="1910800" cy="547763"/>
          </a:xfrm>
          <a:prstGeom prst="rect">
            <a:avLst/>
          </a:prstGeom>
        </p:spPr>
      </p:pic>
      <p:sp>
        <p:nvSpPr>
          <p:cNvPr id="47" name="Rectangle: Rounded Corners 46">
            <a:extLst>
              <a:ext uri="{FF2B5EF4-FFF2-40B4-BE49-F238E27FC236}">
                <a16:creationId xmlns:a16="http://schemas.microsoft.com/office/drawing/2014/main" id="{72C59C2F-78F9-4AC0-B276-863875834D8B}"/>
              </a:ext>
            </a:extLst>
          </p:cNvPr>
          <p:cNvSpPr/>
          <p:nvPr/>
        </p:nvSpPr>
        <p:spPr>
          <a:xfrm>
            <a:off x="5513294" y="4221172"/>
            <a:ext cx="2163057" cy="631038"/>
          </a:xfrm>
          <a:prstGeom prst="round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E2166C66-A321-4E34-9065-C821AD499E4F}"/>
              </a:ext>
            </a:extLst>
          </p:cNvPr>
          <p:cNvSpPr txBox="1"/>
          <p:nvPr/>
        </p:nvSpPr>
        <p:spPr>
          <a:xfrm>
            <a:off x="8139999" y="3839562"/>
            <a:ext cx="909703" cy="307777"/>
          </a:xfrm>
          <a:prstGeom prst="rect">
            <a:avLst/>
          </a:prstGeom>
          <a:noFill/>
        </p:spPr>
        <p:txBody>
          <a:bodyPr wrap="square" rtlCol="0">
            <a:spAutoFit/>
          </a:bodyPr>
          <a:lstStyle/>
          <a:p>
            <a:r>
              <a:rPr lang="en-US" sz="1400" dirty="0">
                <a:solidFill>
                  <a:srgbClr val="00B050"/>
                </a:solidFill>
              </a:rPr>
              <a:t>Joint Loss</a:t>
            </a:r>
          </a:p>
        </p:txBody>
      </p:sp>
      <p:cxnSp>
        <p:nvCxnSpPr>
          <p:cNvPr id="49" name="Straight Arrow Connector 48">
            <a:extLst>
              <a:ext uri="{FF2B5EF4-FFF2-40B4-BE49-F238E27FC236}">
                <a16:creationId xmlns:a16="http://schemas.microsoft.com/office/drawing/2014/main" id="{17BE8C29-DCE7-4DEF-81D1-85884DAC607E}"/>
              </a:ext>
            </a:extLst>
          </p:cNvPr>
          <p:cNvCxnSpPr>
            <a:cxnSpLocks/>
            <a:stCxn id="48" idx="2"/>
          </p:cNvCxnSpPr>
          <p:nvPr/>
        </p:nvCxnSpPr>
        <p:spPr>
          <a:xfrm>
            <a:off x="8594851" y="4147339"/>
            <a:ext cx="2483" cy="24256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3399086B-9BB8-45FD-8A5F-D49D27B021B2}"/>
              </a:ext>
            </a:extLst>
          </p:cNvPr>
          <p:cNvSpPr txBox="1"/>
          <p:nvPr/>
        </p:nvSpPr>
        <p:spPr>
          <a:xfrm>
            <a:off x="5739344" y="5664193"/>
            <a:ext cx="1637115" cy="307777"/>
          </a:xfrm>
          <a:prstGeom prst="rect">
            <a:avLst/>
          </a:prstGeom>
          <a:noFill/>
        </p:spPr>
        <p:txBody>
          <a:bodyPr wrap="square" rtlCol="0">
            <a:spAutoFit/>
          </a:bodyPr>
          <a:lstStyle/>
          <a:p>
            <a:r>
              <a:rPr lang="en-US" sz="1400" dirty="0">
                <a:solidFill>
                  <a:srgbClr val="00B050"/>
                </a:solidFill>
              </a:rPr>
              <a:t>End to end learning</a:t>
            </a:r>
          </a:p>
        </p:txBody>
      </p:sp>
      <p:cxnSp>
        <p:nvCxnSpPr>
          <p:cNvPr id="51" name="Straight Connector 50">
            <a:extLst>
              <a:ext uri="{FF2B5EF4-FFF2-40B4-BE49-F238E27FC236}">
                <a16:creationId xmlns:a16="http://schemas.microsoft.com/office/drawing/2014/main" id="{E7ADE656-A69D-48FB-870E-35C8D9B3878B}"/>
              </a:ext>
            </a:extLst>
          </p:cNvPr>
          <p:cNvCxnSpPr>
            <a:cxnSpLocks/>
          </p:cNvCxnSpPr>
          <p:nvPr/>
        </p:nvCxnSpPr>
        <p:spPr>
          <a:xfrm>
            <a:off x="6414836" y="5601774"/>
            <a:ext cx="76414" cy="116945"/>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546453B8-D17B-4EE0-8D12-950F87A785DD}"/>
              </a:ext>
            </a:extLst>
          </p:cNvPr>
          <p:cNvCxnSpPr>
            <a:cxnSpLocks/>
          </p:cNvCxnSpPr>
          <p:nvPr/>
        </p:nvCxnSpPr>
        <p:spPr>
          <a:xfrm flipV="1">
            <a:off x="6454515" y="5513920"/>
            <a:ext cx="167490" cy="204799"/>
          </a:xfrm>
          <a:prstGeom prst="line">
            <a:avLst/>
          </a:prstGeom>
          <a:ln w="76200">
            <a:solidFill>
              <a:srgbClr val="00B050"/>
            </a:solidFill>
          </a:ln>
        </p:spPr>
        <p:style>
          <a:lnRef idx="1">
            <a:schemeClr val="accent1"/>
          </a:lnRef>
          <a:fillRef idx="0">
            <a:schemeClr val="accent1"/>
          </a:fillRef>
          <a:effectRef idx="0">
            <a:schemeClr val="accent1"/>
          </a:effectRef>
          <a:fontRef idx="minor">
            <a:schemeClr val="tx1"/>
          </a:fontRef>
        </p:style>
      </p:cxnSp>
      <p:sp>
        <p:nvSpPr>
          <p:cNvPr id="53" name="Content Placeholder 3">
            <a:extLst>
              <a:ext uri="{FF2B5EF4-FFF2-40B4-BE49-F238E27FC236}">
                <a16:creationId xmlns:a16="http://schemas.microsoft.com/office/drawing/2014/main" id="{0A626D9F-FA3D-4C8D-A1B6-901B46356CB1}"/>
              </a:ext>
            </a:extLst>
          </p:cNvPr>
          <p:cNvSpPr txBox="1">
            <a:spLocks/>
          </p:cNvSpPr>
          <p:nvPr/>
        </p:nvSpPr>
        <p:spPr>
          <a:xfrm>
            <a:off x="6905476" y="1690688"/>
            <a:ext cx="4348080" cy="137125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Differentiable</a:t>
            </a:r>
          </a:p>
          <a:p>
            <a:r>
              <a:rPr lang="en-US" sz="2400" dirty="0"/>
              <a:t>Continuous Output</a:t>
            </a:r>
          </a:p>
          <a:p>
            <a:r>
              <a:rPr lang="en-US" sz="2400" dirty="0"/>
              <a:t>Single Mode</a:t>
            </a:r>
          </a:p>
        </p:txBody>
      </p:sp>
      <p:sp>
        <p:nvSpPr>
          <p:cNvPr id="54" name="Rectangle: Rounded Corners 53">
            <a:extLst>
              <a:ext uri="{FF2B5EF4-FFF2-40B4-BE49-F238E27FC236}">
                <a16:creationId xmlns:a16="http://schemas.microsoft.com/office/drawing/2014/main" id="{804EDA97-33C2-4528-9DD3-392F627000AB}"/>
              </a:ext>
            </a:extLst>
          </p:cNvPr>
          <p:cNvSpPr/>
          <p:nvPr/>
        </p:nvSpPr>
        <p:spPr>
          <a:xfrm>
            <a:off x="6722049" y="1645399"/>
            <a:ext cx="4365517" cy="1472734"/>
          </a:xfrm>
          <a:prstGeom prst="round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1942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fade">
                                      <p:cBhvr>
                                        <p:cTn id="10" dur="500"/>
                                        <p:tgtEl>
                                          <p:spTgt spid="4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fade">
                                      <p:cBhvr>
                                        <p:cTn id="15" dur="500"/>
                                        <p:tgtEl>
                                          <p:spTgt spid="48"/>
                                        </p:tgtEl>
                                      </p:cBhvr>
                                    </p:animEffect>
                                  </p:childTnLst>
                                </p:cTn>
                              </p:par>
                              <p:par>
                                <p:cTn id="16" presetID="10" presetClass="entr" presetSubtype="0" fill="hold" nodeType="with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fade">
                                      <p:cBhvr>
                                        <p:cTn id="18" dur="500"/>
                                        <p:tgtEl>
                                          <p:spTgt spid="4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fade">
                                      <p:cBhvr>
                                        <p:cTn id="23" dur="500"/>
                                        <p:tgtEl>
                                          <p:spTgt spid="50"/>
                                        </p:tgtEl>
                                      </p:cBhvr>
                                    </p:animEffect>
                                  </p:childTnLst>
                                </p:cTn>
                              </p:par>
                              <p:par>
                                <p:cTn id="24" presetID="10" presetClass="entr" presetSubtype="0" fill="hold" nodeType="withEffect">
                                  <p:stCondLst>
                                    <p:cond delay="0"/>
                                  </p:stCondLst>
                                  <p:childTnLst>
                                    <p:set>
                                      <p:cBhvr>
                                        <p:cTn id="25" dur="1" fill="hold">
                                          <p:stCondLst>
                                            <p:cond delay="0"/>
                                          </p:stCondLst>
                                        </p:cTn>
                                        <p:tgtEl>
                                          <p:spTgt spid="51"/>
                                        </p:tgtEl>
                                        <p:attrNameLst>
                                          <p:attrName>style.visibility</p:attrName>
                                        </p:attrNameLst>
                                      </p:cBhvr>
                                      <p:to>
                                        <p:strVal val="visible"/>
                                      </p:to>
                                    </p:set>
                                    <p:animEffect transition="in" filter="fade">
                                      <p:cBhvr>
                                        <p:cTn id="26" dur="500"/>
                                        <p:tgtEl>
                                          <p:spTgt spid="51"/>
                                        </p:tgtEl>
                                      </p:cBhvr>
                                    </p:animEffect>
                                  </p:childTnLst>
                                </p:cTn>
                              </p:par>
                              <p:par>
                                <p:cTn id="27" presetID="10" presetClass="entr" presetSubtype="0" fill="hold" nodeType="withEffect">
                                  <p:stCondLst>
                                    <p:cond delay="0"/>
                                  </p:stCondLst>
                                  <p:childTnLst>
                                    <p:set>
                                      <p:cBhvr>
                                        <p:cTn id="28" dur="1" fill="hold">
                                          <p:stCondLst>
                                            <p:cond delay="0"/>
                                          </p:stCondLst>
                                        </p:cTn>
                                        <p:tgtEl>
                                          <p:spTgt spid="52"/>
                                        </p:tgtEl>
                                        <p:attrNameLst>
                                          <p:attrName>style.visibility</p:attrName>
                                        </p:attrNameLst>
                                      </p:cBhvr>
                                      <p:to>
                                        <p:strVal val="visible"/>
                                      </p:to>
                                    </p:set>
                                    <p:animEffect transition="in" filter="fade">
                                      <p:cBhvr>
                                        <p:cTn id="29" dur="500"/>
                                        <p:tgtEl>
                                          <p:spTgt spid="52"/>
                                        </p:tgtEl>
                                      </p:cBhvr>
                                    </p:animEffect>
                                  </p:childTnLst>
                                </p:cTn>
                              </p:par>
                              <p:par>
                                <p:cTn id="30" presetID="10" presetClass="exit" presetSubtype="0" fill="hold" grpId="0" nodeType="withEffect">
                                  <p:stCondLst>
                                    <p:cond delay="0"/>
                                  </p:stCondLst>
                                  <p:childTnLst>
                                    <p:animEffect transition="out" filter="fade">
                                      <p:cBhvr>
                                        <p:cTn id="31" dur="500"/>
                                        <p:tgtEl>
                                          <p:spTgt spid="39"/>
                                        </p:tgtEl>
                                      </p:cBhvr>
                                    </p:animEffect>
                                    <p:set>
                                      <p:cBhvr>
                                        <p:cTn id="32" dur="1" fill="hold">
                                          <p:stCondLst>
                                            <p:cond delay="499"/>
                                          </p:stCondLst>
                                        </p:cTn>
                                        <p:tgtEl>
                                          <p:spTgt spid="39"/>
                                        </p:tgtEl>
                                        <p:attrNameLst>
                                          <p:attrName>style.visibility</p:attrName>
                                        </p:attrNameLst>
                                      </p:cBhvr>
                                      <p:to>
                                        <p:strVal val="hidden"/>
                                      </p:to>
                                    </p:set>
                                  </p:childTnLst>
                                </p:cTn>
                              </p:par>
                              <p:par>
                                <p:cTn id="33" presetID="10" presetClass="exit" presetSubtype="0" fill="hold" grpId="0" nodeType="withEffect">
                                  <p:stCondLst>
                                    <p:cond delay="0"/>
                                  </p:stCondLst>
                                  <p:childTnLst>
                                    <p:animEffect transition="out" filter="fade">
                                      <p:cBhvr>
                                        <p:cTn id="34" dur="500"/>
                                        <p:tgtEl>
                                          <p:spTgt spid="40"/>
                                        </p:tgtEl>
                                      </p:cBhvr>
                                    </p:animEffect>
                                    <p:set>
                                      <p:cBhvr>
                                        <p:cTn id="35" dur="1" fill="hold">
                                          <p:stCondLst>
                                            <p:cond delay="499"/>
                                          </p:stCondLst>
                                        </p:cTn>
                                        <p:tgtEl>
                                          <p:spTgt spid="40"/>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54"/>
                                        </p:tgtEl>
                                        <p:attrNameLst>
                                          <p:attrName>style.visibility</p:attrName>
                                        </p:attrNameLst>
                                      </p:cBhvr>
                                      <p:to>
                                        <p:strVal val="visible"/>
                                      </p:to>
                                    </p:set>
                                    <p:animEffect transition="in" filter="fade">
                                      <p:cBhvr>
                                        <p:cTn id="40" dur="500"/>
                                        <p:tgtEl>
                                          <p:spTgt spid="54"/>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53">
                                            <p:txEl>
                                              <p:pRg st="0" end="0"/>
                                            </p:txEl>
                                          </p:spTgt>
                                        </p:tgtEl>
                                        <p:attrNameLst>
                                          <p:attrName>style.visibility</p:attrName>
                                        </p:attrNameLst>
                                      </p:cBhvr>
                                      <p:to>
                                        <p:strVal val="visible"/>
                                      </p:to>
                                    </p:set>
                                    <p:animEffect transition="in" filter="fade">
                                      <p:cBhvr>
                                        <p:cTn id="45" dur="500"/>
                                        <p:tgtEl>
                                          <p:spTgt spid="53">
                                            <p:txEl>
                                              <p:pRg st="0" end="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53">
                                            <p:txEl>
                                              <p:pRg st="1" end="1"/>
                                            </p:txEl>
                                          </p:spTgt>
                                        </p:tgtEl>
                                        <p:attrNameLst>
                                          <p:attrName>style.visibility</p:attrName>
                                        </p:attrNameLst>
                                      </p:cBhvr>
                                      <p:to>
                                        <p:strVal val="visible"/>
                                      </p:to>
                                    </p:set>
                                    <p:animEffect transition="in" filter="fade">
                                      <p:cBhvr>
                                        <p:cTn id="50" dur="500"/>
                                        <p:tgtEl>
                                          <p:spTgt spid="53">
                                            <p:txEl>
                                              <p:pRg st="1" end="1"/>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53">
                                            <p:txEl>
                                              <p:pRg st="2" end="2"/>
                                            </p:txEl>
                                          </p:spTgt>
                                        </p:tgtEl>
                                        <p:attrNameLst>
                                          <p:attrName>style.visibility</p:attrName>
                                        </p:attrNameLst>
                                      </p:cBhvr>
                                      <p:to>
                                        <p:strVal val="visible"/>
                                      </p:to>
                                    </p:set>
                                    <p:animEffect transition="in" filter="fade">
                                      <p:cBhvr>
                                        <p:cTn id="55" dur="500"/>
                                        <p:tgtEl>
                                          <p:spTgt spid="5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p:bldP spid="47" grpId="0" animBg="1"/>
      <p:bldP spid="48" grpId="0"/>
      <p:bldP spid="50" grpId="0"/>
      <p:bldP spid="5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9572</TotalTime>
  <Words>2309</Words>
  <Application>Microsoft Office PowerPoint</Application>
  <PresentationFormat>Widescreen</PresentationFormat>
  <Paragraphs>392</Paragraphs>
  <Slides>23</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等线</vt:lpstr>
      <vt:lpstr>等线 Light</vt:lpstr>
      <vt:lpstr>Arial</vt:lpstr>
      <vt:lpstr>Calibri</vt:lpstr>
      <vt:lpstr>Calibri Light</vt:lpstr>
      <vt:lpstr>Cambria Math</vt:lpstr>
      <vt:lpstr>Office Theme</vt:lpstr>
      <vt:lpstr>Integral Human Pose Regression</vt:lpstr>
      <vt:lpstr>Human Pose Estimation</vt:lpstr>
      <vt:lpstr>Detection VS. Regression</vt:lpstr>
      <vt:lpstr>Detection: Post-processing</vt:lpstr>
      <vt:lpstr>Detection: Post-processing</vt:lpstr>
      <vt:lpstr>Detection: Better performance</vt:lpstr>
      <vt:lpstr>Detection: Drawbacks</vt:lpstr>
      <vt:lpstr>Taking Maximum VS. Taking Expectation</vt:lpstr>
      <vt:lpstr>Integral Regression: Taking Expectation</vt:lpstr>
      <vt:lpstr>Share the Merits of Both</vt:lpstr>
      <vt:lpstr>Example Visualization</vt:lpstr>
      <vt:lpstr>Example Visualization</vt:lpstr>
      <vt:lpstr>Methodology for Comprehensive Experiments</vt:lpstr>
      <vt:lpstr>3D Pose Benchmark: Human 3.6M dataset</vt:lpstr>
      <vt:lpstr>Ablation Study: Heatmap and Joint Loss</vt:lpstr>
      <vt:lpstr>Ablation Study: Image &amp; Heatmap Resolution</vt:lpstr>
      <vt:lpstr>Ablation Study: Network Architecture</vt:lpstr>
      <vt:lpstr>Comparison with the 3D State-of-the-art</vt:lpstr>
      <vt:lpstr>2D Pose Benchmark: MPII dataset</vt:lpstr>
      <vt:lpstr>2D Pose Benchmark: COCO dataset</vt:lpstr>
      <vt:lpstr>Comparison with the 2D State-of-the-art</vt:lpstr>
      <vt:lpstr>Conclusions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dc:title>
  <dc:creator>Xiao Sun</dc:creator>
  <cp:lastModifiedBy>Xiao Sun</cp:lastModifiedBy>
  <cp:revision>261</cp:revision>
  <dcterms:created xsi:type="dcterms:W3CDTF">2018-05-13T05:21:48Z</dcterms:created>
  <dcterms:modified xsi:type="dcterms:W3CDTF">2018-05-29T11:28:04Z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xias@microsoft.com</vt:lpwstr>
  </property>
  <property fmtid="{D5CDD505-2E9C-101B-9397-08002B2CF9AE}" pid="5" name="MSIP_Label_f42aa342-8706-4288-bd11-ebb85995028c_SetDate">
    <vt:lpwstr>2018-05-13T05:23:49.1863406Z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